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8"/>
  </p:notesMasterIdLst>
  <p:handoutMasterIdLst>
    <p:handoutMasterId r:id="rId29"/>
  </p:handoutMasterIdLst>
  <p:sldIdLst>
    <p:sldId id="256" r:id="rId5"/>
    <p:sldId id="257" r:id="rId6"/>
    <p:sldId id="258" r:id="rId7"/>
    <p:sldId id="286" r:id="rId8"/>
    <p:sldId id="282" r:id="rId9"/>
    <p:sldId id="278" r:id="rId10"/>
    <p:sldId id="287" r:id="rId11"/>
    <p:sldId id="288" r:id="rId12"/>
    <p:sldId id="289" r:id="rId13"/>
    <p:sldId id="290" r:id="rId14"/>
    <p:sldId id="291" r:id="rId15"/>
    <p:sldId id="292" r:id="rId16"/>
    <p:sldId id="293" r:id="rId17"/>
    <p:sldId id="294" r:id="rId18"/>
    <p:sldId id="295" r:id="rId19"/>
    <p:sldId id="296" r:id="rId20"/>
    <p:sldId id="297" r:id="rId21"/>
    <p:sldId id="298" r:id="rId22"/>
    <p:sldId id="299" r:id="rId23"/>
    <p:sldId id="300" r:id="rId24"/>
    <p:sldId id="301" r:id="rId25"/>
    <p:sldId id="302" r:id="rId26"/>
    <p:sldId id="280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9898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2131" autoAdjust="0"/>
  </p:normalViewPr>
  <p:slideViewPr>
    <p:cSldViewPr snapToGrid="0">
      <p:cViewPr>
        <p:scale>
          <a:sx n="100" d="100"/>
          <a:sy n="100" d="100"/>
        </p:scale>
        <p:origin x="990" y="126"/>
      </p:cViewPr>
      <p:guideLst/>
    </p:cSldViewPr>
  </p:slideViewPr>
  <p:outlineViewPr>
    <p:cViewPr>
      <p:scale>
        <a:sx n="33" d="100"/>
        <a:sy n="33" d="100"/>
      </p:scale>
      <p:origin x="0" y="-288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3403" y="29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E7F456E-01A6-4013-ACA5-F5492591A24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4983A3-9B9B-4D61-97C9-B9E239A3159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6F32FC-4BD9-442A-A8C6-51598C909FE3}" type="datetimeFigureOut">
              <a:rPr lang="en-US" smtClean="0"/>
              <a:t>10/1/2024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EABE74-7A97-4D17-8390-42ADD25C33C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2C1DBD-1052-425E-BF3C-983304BED5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EEFA9E-C190-4F5C-8394-BD5F1CD55C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8019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6371FA-A98D-41E8-93F4-09945841298A}" type="datetimeFigureOut">
              <a:rPr lang="en-US" smtClean="0"/>
              <a:t>10/1/2024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289C57-55D7-40A4-A101-E74FAC7A092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902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81288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57745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73208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79386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36158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61691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41691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78165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938669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40356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91468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043896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645326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791773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719392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61440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39544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43333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6593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25226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79751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54923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15732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41918" y="3329790"/>
            <a:ext cx="4941771" cy="3200400"/>
          </a:xfrm>
        </p:spPr>
        <p:txBody>
          <a:bodyPr anchor="ctr">
            <a:noAutofit/>
          </a:bodyPr>
          <a:lstStyle>
            <a:lvl1pPr algn="l">
              <a:defRPr sz="3600" spc="150" baseline="0"/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04F1E16-9A84-4D0E-9706-79C396AF6A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826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895350"/>
            <a:ext cx="3247662" cy="1917700"/>
          </a:xfrm>
        </p:spPr>
        <p:txBody>
          <a:bodyPr>
            <a:normAutofit/>
          </a:bodyPr>
          <a:lstStyle>
            <a:lvl1pPr algn="l">
              <a:defRPr lang="en-US" sz="24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A14C3057-3BCC-F9A2-98D8-17DDB36F1823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838200" y="2813049"/>
            <a:ext cx="3247662" cy="3238499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5214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4216396" y="895927"/>
            <a:ext cx="7137404" cy="5115889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5F91997C-538B-C8B9-14D7-31A1932F6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1615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1F777EF4-982E-9337-7E82-31DC723C1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34303BA-AFB6-0E22-486F-785994E3B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327564" cy="1505528"/>
            <a:chOff x="0" y="0"/>
            <a:chExt cx="2238376" cy="3105150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66E3A08-02EB-7B54-5089-E7A7F19FD725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1238250" cy="31051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14F9BE5-00B2-ADDF-771C-AB098B36C820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2238376" cy="24765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280816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37192"/>
            <a:ext cx="5655197" cy="1997867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200" y="2705177"/>
            <a:ext cx="5733772" cy="448990"/>
          </a:xfrm>
        </p:spPr>
        <p:txBody>
          <a:bodyPr anchor="ctr">
            <a:no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8199" y="3154166"/>
            <a:ext cx="5733773" cy="3032733"/>
          </a:xfrm>
        </p:spPr>
        <p:txBody>
          <a:bodyPr>
            <a:norm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1pPr>
            <a:lvl2pPr marL="7429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887108" y="2705177"/>
            <a:ext cx="3943627" cy="448989"/>
          </a:xfrm>
        </p:spPr>
        <p:txBody>
          <a:bodyPr anchor="ctr">
            <a:no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0120DFF5-B64A-9744-4500-1D7BBA19BF1C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887107" y="3164867"/>
            <a:ext cx="3943627" cy="3032733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5214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43986" y="6356350"/>
            <a:ext cx="4114800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E0588715-35AD-8BE1-A5FC-E28BDD3854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645" t="319" r="28732" b="73496"/>
          <a:stretch/>
        </p:blipFill>
        <p:spPr>
          <a:xfrm rot="10800000" flipH="1">
            <a:off x="6308436" y="-11"/>
            <a:ext cx="5883564" cy="236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4519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544E9C70-0200-3C21-7766-CB9EA5FBFA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590800" cy="1027906"/>
            <a:chOff x="0" y="0"/>
            <a:chExt cx="2590800" cy="1027906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D5E4B16-2071-DEE9-BE53-F35AFBEFCA57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0"/>
              <a:ext cx="259080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CB2B071-0355-D550-18A8-9D515CA16987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704850" cy="10279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53550"/>
            <a:ext cx="10515600" cy="1325563"/>
          </a:xfrm>
        </p:spPr>
        <p:txBody>
          <a:bodyPr anchor="b"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838200" y="2111381"/>
            <a:ext cx="10515600" cy="357096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BFB554B2-4C33-2975-9F27-94B8AE71DF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03C6776-E983-2BA3-1054-75996FE0F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6800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267200" y="3238103"/>
            <a:ext cx="4179570" cy="2850181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800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D3361C9-310A-4255-A94E-B77588962D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356350"/>
            <a:ext cx="4179570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140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514C6BF-376E-43E8-881D-2E76742699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4229100" y="0"/>
            <a:ext cx="7962901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500" y="1020445"/>
            <a:ext cx="2895600" cy="1325563"/>
          </a:xfrm>
        </p:spPr>
        <p:txBody>
          <a:bodyPr anchor="b">
            <a:normAutofit/>
          </a:bodyPr>
          <a:lstStyle>
            <a:lvl1pPr>
              <a:defRPr sz="28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33500" y="2674013"/>
            <a:ext cx="2895600" cy="3269589"/>
          </a:xfrm>
        </p:spPr>
        <p:txBody>
          <a:bodyPr>
            <a:normAutofit/>
          </a:bodyPr>
          <a:lstStyle>
            <a:lvl1pPr marL="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4pPr>
            <a:lvl5pPr marL="18288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33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124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487018"/>
            <a:ext cx="4179570" cy="3377354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A96E214-6A61-C8A7-B1DB-C8C260C134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557818" cy="6858000"/>
            <a:chOff x="0" y="0"/>
            <a:chExt cx="4762501" cy="5186363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A18BC1BC-99D6-D9F4-19F9-AAE722E2AE61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0" y="876300"/>
              <a:ext cx="4762500" cy="16287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6816F797-248B-2C75-29B9-DB65A809D47B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2638425" y="0"/>
              <a:ext cx="2124076" cy="518636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82501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487680"/>
            <a:ext cx="4179570" cy="3376691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D8E94DD-0F7B-3F92-58EA-5F06D557BF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990667" y="0"/>
            <a:ext cx="1126278" cy="251229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419F5397-34DB-BC88-ADF5-AA470A06FE5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5080"/>
            <a:ext cx="6576291" cy="6872605"/>
          </a:xfrm>
          <a:custGeom>
            <a:avLst/>
            <a:gdLst>
              <a:gd name="connsiteX0" fmla="*/ 0 w 6576291"/>
              <a:gd name="connsiteY0" fmla="*/ 0 h 6867525"/>
              <a:gd name="connsiteX1" fmla="*/ 6576291 w 6576291"/>
              <a:gd name="connsiteY1" fmla="*/ 0 h 6867525"/>
              <a:gd name="connsiteX2" fmla="*/ 6576291 w 6576291"/>
              <a:gd name="connsiteY2" fmla="*/ 6867525 h 6867525"/>
              <a:gd name="connsiteX3" fmla="*/ 0 w 6576291"/>
              <a:gd name="connsiteY3" fmla="*/ 6867525 h 6867525"/>
              <a:gd name="connsiteX4" fmla="*/ 0 w 6576291"/>
              <a:gd name="connsiteY4" fmla="*/ 0 h 6867525"/>
              <a:gd name="connsiteX0" fmla="*/ 0 w 6576291"/>
              <a:gd name="connsiteY0" fmla="*/ 5080 h 6872605"/>
              <a:gd name="connsiteX1" fmla="*/ 3604491 w 6576291"/>
              <a:gd name="connsiteY1" fmla="*/ 0 h 6872605"/>
              <a:gd name="connsiteX2" fmla="*/ 6576291 w 6576291"/>
              <a:gd name="connsiteY2" fmla="*/ 6872605 h 6872605"/>
              <a:gd name="connsiteX3" fmla="*/ 0 w 6576291"/>
              <a:gd name="connsiteY3" fmla="*/ 6872605 h 6872605"/>
              <a:gd name="connsiteX4" fmla="*/ 0 w 6576291"/>
              <a:gd name="connsiteY4" fmla="*/ 5080 h 6872605"/>
              <a:gd name="connsiteX0" fmla="*/ 0 w 6576291"/>
              <a:gd name="connsiteY0" fmla="*/ 0 h 6867525"/>
              <a:gd name="connsiteX1" fmla="*/ 3624811 w 6576291"/>
              <a:gd name="connsiteY1" fmla="*/ 10160 h 6867525"/>
              <a:gd name="connsiteX2" fmla="*/ 6576291 w 6576291"/>
              <a:gd name="connsiteY2" fmla="*/ 6867525 h 6867525"/>
              <a:gd name="connsiteX3" fmla="*/ 0 w 6576291"/>
              <a:gd name="connsiteY3" fmla="*/ 6867525 h 6867525"/>
              <a:gd name="connsiteX4" fmla="*/ 0 w 6576291"/>
              <a:gd name="connsiteY4" fmla="*/ 0 h 6867525"/>
              <a:gd name="connsiteX0" fmla="*/ 0 w 6576291"/>
              <a:gd name="connsiteY0" fmla="*/ 5080 h 6872605"/>
              <a:gd name="connsiteX1" fmla="*/ 3629891 w 6576291"/>
              <a:gd name="connsiteY1" fmla="*/ 0 h 6872605"/>
              <a:gd name="connsiteX2" fmla="*/ 6576291 w 6576291"/>
              <a:gd name="connsiteY2" fmla="*/ 6872605 h 6872605"/>
              <a:gd name="connsiteX3" fmla="*/ 0 w 6576291"/>
              <a:gd name="connsiteY3" fmla="*/ 6872605 h 6872605"/>
              <a:gd name="connsiteX4" fmla="*/ 0 w 6576291"/>
              <a:gd name="connsiteY4" fmla="*/ 5080 h 6872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76291" h="6872605">
                <a:moveTo>
                  <a:pt x="0" y="5080"/>
                </a:moveTo>
                <a:lnTo>
                  <a:pt x="3629891" y="0"/>
                </a:lnTo>
                <a:lnTo>
                  <a:pt x="6576291" y="6872605"/>
                </a:lnTo>
                <a:lnTo>
                  <a:pt x="0" y="6872605"/>
                </a:lnTo>
                <a:lnTo>
                  <a:pt x="0" y="5080"/>
                </a:lnTo>
                <a:close/>
              </a:path>
            </a:pathLst>
          </a:custGeom>
        </p:spPr>
        <p:txBody>
          <a:bodyPr lIns="182880" tIns="182880" bIns="91440"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40186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22318" y="268360"/>
            <a:ext cx="7288282" cy="2121177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EAC9D25F-5B3D-F5B2-5D02-C6BC6AA8987B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322388" y="2763078"/>
            <a:ext cx="7288212" cy="340705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1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8E16CF1-2502-F2F0-2C27-2DD7979033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096374" y="-25401"/>
            <a:ext cx="3095625" cy="6883401"/>
            <a:chOff x="9096375" y="-25401"/>
            <a:chExt cx="3095625" cy="6883401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322A6FB-333C-65AE-23D8-08BCEA174D43}"/>
                </a:ext>
              </a:extLst>
            </p:cNvPr>
            <p:cNvCxnSpPr/>
            <p:nvPr userDrawn="1"/>
          </p:nvCxnSpPr>
          <p:spPr>
            <a:xfrm>
              <a:off x="9096375" y="1497012"/>
              <a:ext cx="30956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62BB247-4598-A983-DEBF-6F042C1DB0BC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9381744" y="-25401"/>
              <a:ext cx="2810256" cy="688340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4E84FEE-D475-A71D-7996-5925602ECF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-1" y="-25403"/>
            <a:ext cx="1210573" cy="20481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7459776D-4049-CB00-C321-0627C169BC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33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EDE114AF-34C6-A062-7340-858BC27DA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97359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406400"/>
            <a:ext cx="4179570" cy="3457971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E045004-3604-59DC-13E0-7A0B2DF78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3296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955F7B05-9431-1FBA-415D-6CF2DF562B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093633" cy="391239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568961"/>
            <a:ext cx="8420100" cy="1780860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97255"/>
            <a:ext cx="3924300" cy="464499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07FF22E3-5928-787E-B062-FA18127D3BD9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2933700" y="3251596"/>
            <a:ext cx="3943627" cy="3234264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97255"/>
            <a:ext cx="3943627" cy="464499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178E4D0B-96F1-45F3-6B2A-5FA31A37257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410173" y="3251595"/>
            <a:ext cx="3943627" cy="3234264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5F41582C-9AD2-F126-40F3-D43E77D158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6926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341F76B1-7BEF-7A88-1394-1164BFF08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012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41120" y="558801"/>
            <a:ext cx="9953308" cy="1780860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A217F83-0BDB-C70B-29FE-2651DE1915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429817" y="0"/>
            <a:ext cx="7762183" cy="2754814"/>
            <a:chOff x="7334250" y="0"/>
            <a:chExt cx="4857750" cy="1724025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0C62368-3F79-C078-7086-B23D2F5A09F8}"/>
                </a:ext>
              </a:extLst>
            </p:cNvPr>
            <p:cNvCxnSpPr/>
            <p:nvPr userDrawn="1"/>
          </p:nvCxnSpPr>
          <p:spPr>
            <a:xfrm flipH="1" flipV="1">
              <a:off x="7334250" y="0"/>
              <a:ext cx="485775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09BDD71-BF2E-BDB0-A625-D8371AEA1CA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487150" y="0"/>
              <a:ext cx="704850" cy="17240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83354B96-CD25-BE1C-8CA2-3825F820B75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41120" y="2960877"/>
            <a:ext cx="2722880" cy="35128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CDD81865-54C7-7674-4B2E-041D05C1D146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1341120" y="3392035"/>
            <a:ext cx="2722880" cy="2907164"/>
          </a:xfrm>
        </p:spPr>
        <p:txBody>
          <a:bodyPr tIns="0">
            <a:normAutofit/>
          </a:bodyPr>
          <a:lstStyle>
            <a:lvl1pPr marL="283464" indent="-283464">
              <a:lnSpc>
                <a:spcPct val="100000"/>
              </a:lnSpc>
              <a:buFont typeface="+mj-lt"/>
              <a:buAutoNum type="arabicPeriod"/>
              <a:defRPr sz="1800" b="0" spc="50" baseline="0"/>
            </a:lvl1pPr>
            <a:lvl2pPr marL="566928" indent="-342900">
              <a:lnSpc>
                <a:spcPct val="100000"/>
              </a:lnSpc>
              <a:spcBef>
                <a:spcPts val="1000"/>
              </a:spcBef>
              <a:buFont typeface="+mj-lt"/>
              <a:buAutoNum type="alphaLcPeriod"/>
              <a:defRPr sz="1800" spc="50" baseline="0"/>
            </a:lvl2pPr>
            <a:lvl3pPr marL="850392" indent="-342900">
              <a:lnSpc>
                <a:spcPct val="100000"/>
              </a:lnSpc>
              <a:spcBef>
                <a:spcPts val="1000"/>
              </a:spcBef>
              <a:buFont typeface="+mj-lt"/>
              <a:buAutoNum type="arabicParenR"/>
              <a:defRPr sz="1800" spc="50" baseline="0"/>
            </a:lvl3pPr>
            <a:lvl4pPr marL="1042416" indent="-342900">
              <a:lnSpc>
                <a:spcPct val="100000"/>
              </a:lnSpc>
              <a:spcBef>
                <a:spcPts val="1000"/>
              </a:spcBef>
              <a:buFont typeface="+mj-lt"/>
              <a:buAutoNum type="alphaLcParenR"/>
              <a:defRPr sz="1800" spc="50" baseline="0"/>
            </a:lvl4pPr>
            <a:lvl5pPr marL="1074420" indent="-400050">
              <a:lnSpc>
                <a:spcPct val="100000"/>
              </a:lnSpc>
              <a:spcBef>
                <a:spcPts val="1000"/>
              </a:spcBef>
              <a:buFont typeface="+mj-lt"/>
              <a:buAutoNum type="romanLcPeriod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6F39BA57-7F1C-623F-BC7F-B689C5AC33EA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4754881" y="2960877"/>
            <a:ext cx="5516880" cy="35128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94BF07A4-5A33-0B3C-A378-AB2435F1D5F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754881" y="3324859"/>
            <a:ext cx="5506720" cy="3031489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63DC63A6-41FE-6C2D-9A53-0AE4A6DBF39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1333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0B5130EC-B05B-5489-FBEC-DBEB6D1E737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20855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B2CC92D-F90A-CB67-4860-D6939AC295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3094182" y="0"/>
            <a:ext cx="1745673" cy="38977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4" y="1671639"/>
            <a:ext cx="5884027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4C376638-5C5B-8E5B-0C26-8F63B98EA41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28230" y="-9144"/>
            <a:ext cx="5481955" cy="6876288"/>
          </a:xfrm>
          <a:custGeom>
            <a:avLst/>
            <a:gdLst>
              <a:gd name="connsiteX0" fmla="*/ 0 w 5476875"/>
              <a:gd name="connsiteY0" fmla="*/ 0 h 6858000"/>
              <a:gd name="connsiteX1" fmla="*/ 5476875 w 5476875"/>
              <a:gd name="connsiteY1" fmla="*/ 0 h 6858000"/>
              <a:gd name="connsiteX2" fmla="*/ 5476875 w 5476875"/>
              <a:gd name="connsiteY2" fmla="*/ 6858000 h 6858000"/>
              <a:gd name="connsiteX3" fmla="*/ 0 w 5476875"/>
              <a:gd name="connsiteY3" fmla="*/ 6858000 h 6858000"/>
              <a:gd name="connsiteX4" fmla="*/ 0 w 5476875"/>
              <a:gd name="connsiteY4" fmla="*/ 0 h 6858000"/>
              <a:gd name="connsiteX0" fmla="*/ 0 w 5476875"/>
              <a:gd name="connsiteY0" fmla="*/ 0 h 6858000"/>
              <a:gd name="connsiteX1" fmla="*/ 2520315 w 5476875"/>
              <a:gd name="connsiteY1" fmla="*/ 0 h 6858000"/>
              <a:gd name="connsiteX2" fmla="*/ 5476875 w 5476875"/>
              <a:gd name="connsiteY2" fmla="*/ 6858000 h 6858000"/>
              <a:gd name="connsiteX3" fmla="*/ 0 w 5476875"/>
              <a:gd name="connsiteY3" fmla="*/ 6858000 h 6858000"/>
              <a:gd name="connsiteX4" fmla="*/ 0 w 5476875"/>
              <a:gd name="connsiteY4" fmla="*/ 0 h 6858000"/>
              <a:gd name="connsiteX0" fmla="*/ 5080 w 5481955"/>
              <a:gd name="connsiteY0" fmla="*/ 0 h 6858000"/>
              <a:gd name="connsiteX1" fmla="*/ 2525395 w 5481955"/>
              <a:gd name="connsiteY1" fmla="*/ 0 h 6858000"/>
              <a:gd name="connsiteX2" fmla="*/ 5481955 w 5481955"/>
              <a:gd name="connsiteY2" fmla="*/ 6858000 h 6858000"/>
              <a:gd name="connsiteX3" fmla="*/ 5080 w 5481955"/>
              <a:gd name="connsiteY3" fmla="*/ 6858000 h 6858000"/>
              <a:gd name="connsiteX4" fmla="*/ 0 w 5481955"/>
              <a:gd name="connsiteY4" fmla="*/ 4805680 h 6858000"/>
              <a:gd name="connsiteX5" fmla="*/ 5080 w 5481955"/>
              <a:gd name="connsiteY5" fmla="*/ 0 h 685800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80568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80568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80568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75996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759960 h 6863080"/>
              <a:gd name="connsiteX5" fmla="*/ 5080 w 5481955"/>
              <a:gd name="connsiteY5" fmla="*/ 0 h 6863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81955" h="6863080">
                <a:moveTo>
                  <a:pt x="5080" y="0"/>
                </a:moveTo>
                <a:lnTo>
                  <a:pt x="2525395" y="0"/>
                </a:lnTo>
                <a:lnTo>
                  <a:pt x="5481955" y="6858000"/>
                </a:lnTo>
                <a:lnTo>
                  <a:pt x="899160" y="6863080"/>
                </a:lnTo>
                <a:cubicBezTo>
                  <a:pt x="506307" y="5933440"/>
                  <a:pt x="413173" y="5720080"/>
                  <a:pt x="0" y="4759960"/>
                </a:cubicBezTo>
                <a:cubicBezTo>
                  <a:pt x="1693" y="3158067"/>
                  <a:pt x="3387" y="1601893"/>
                  <a:pt x="5080" y="0"/>
                </a:cubicBezTo>
                <a:close/>
              </a:path>
            </a:pathLst>
          </a:custGeom>
        </p:spPr>
        <p:txBody>
          <a:bodyPr lIns="274320" tIns="91440" bIns="91440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04569D00-2037-2A8D-943B-22FAC1C0B6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25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75967A9D-0B53-4F3F-0872-495C23A33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643B0E9A-A777-8745-6A36-0A79CB5E036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5453725" y="3660774"/>
            <a:ext cx="5907176" cy="2536826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5214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177805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9061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9" r:id="rId3"/>
    <p:sldLayoutId id="2147483670" r:id="rId4"/>
    <p:sldLayoutId id="2147483651" r:id="rId5"/>
    <p:sldLayoutId id="2147483671" r:id="rId6"/>
    <p:sldLayoutId id="2147483672" r:id="rId7"/>
    <p:sldLayoutId id="2147483673" r:id="rId8"/>
    <p:sldLayoutId id="2147483664" r:id="rId9"/>
    <p:sldLayoutId id="2147483674" r:id="rId10"/>
    <p:sldLayoutId id="2147483653" r:id="rId11"/>
    <p:sldLayoutId id="2147483667" r:id="rId12"/>
    <p:sldLayoutId id="2147483665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75451-6A4B-484B-9ED1-353CCE25B0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99118" y="2567790"/>
            <a:ext cx="4941771" cy="3200400"/>
          </a:xfrm>
        </p:spPr>
        <p:txBody>
          <a:bodyPr anchor="ctr"/>
          <a:lstStyle/>
          <a:p>
            <a:r>
              <a:rPr lang="es-ES" dirty="0"/>
              <a:t>Determinación de recursos requeridos para un servidor de aplicación web</a:t>
            </a: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B9592E3-FBF0-C46B-1F69-B940D31754EF}"/>
              </a:ext>
            </a:extLst>
          </p:cNvPr>
          <p:cNvSpPr txBox="1">
            <a:spLocks/>
          </p:cNvSpPr>
          <p:nvPr/>
        </p:nvSpPr>
        <p:spPr>
          <a:xfrm>
            <a:off x="6899118" y="4167990"/>
            <a:ext cx="4941771" cy="3200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spc="1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2400" dirty="0" err="1"/>
              <a:t>Matias</a:t>
            </a:r>
            <a:r>
              <a:rPr lang="es-ES" sz="2400" dirty="0"/>
              <a:t> Walter </a:t>
            </a:r>
            <a:r>
              <a:rPr lang="es-ES" sz="2400" dirty="0" err="1"/>
              <a:t>orieta</a:t>
            </a:r>
            <a:endParaRPr lang="es-ES" sz="2400" dirty="0"/>
          </a:p>
          <a:p>
            <a:r>
              <a:rPr lang="en-US" sz="2400" dirty="0"/>
              <a:t>Juan </a:t>
            </a:r>
            <a:r>
              <a:rPr lang="en-US" sz="2400" dirty="0" err="1"/>
              <a:t>pablo</a:t>
            </a:r>
            <a:r>
              <a:rPr lang="en-US" sz="2400" dirty="0"/>
              <a:t> </a:t>
            </a:r>
            <a:r>
              <a:rPr lang="en-US" sz="2400" dirty="0" err="1"/>
              <a:t>castiglione</a:t>
            </a:r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val="25860588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9468" y="533400"/>
            <a:ext cx="2944882" cy="828675"/>
          </a:xfrm>
        </p:spPr>
        <p:txBody>
          <a:bodyPr>
            <a:normAutofit fontScale="90000"/>
          </a:bodyPr>
          <a:lstStyle/>
          <a:p>
            <a:r>
              <a:rPr lang="es-AR" dirty="0"/>
              <a:t>Distribución de los datos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867652" y="533400"/>
            <a:ext cx="3201229" cy="484947"/>
          </a:xfrm>
        </p:spPr>
        <p:txBody>
          <a:bodyPr>
            <a:normAutofit fontScale="92500"/>
          </a:bodyPr>
          <a:lstStyle/>
          <a:p>
            <a:r>
              <a:rPr lang="en-US" sz="2400" b="0" dirty="0" err="1"/>
              <a:t>Intervalo</a:t>
            </a:r>
            <a:r>
              <a:rPr lang="en-US" sz="2400" b="0" dirty="0"/>
              <a:t> entre </a:t>
            </a:r>
            <a:r>
              <a:rPr lang="en-US" sz="2400" b="0" dirty="0" err="1"/>
              <a:t>arribos</a:t>
            </a:r>
            <a:endParaRPr lang="en-US" sz="2400" b="0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ECE635A2-70B8-3EAB-6A18-952B02EBA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4" name="Picture 3" descr="A green bar chart with black background&#10;&#10;Description automatically generated">
            <a:extLst>
              <a:ext uri="{FF2B5EF4-FFF2-40B4-BE49-F238E27FC236}">
                <a16:creationId xmlns:a16="http://schemas.microsoft.com/office/drawing/2014/main" id="{35917DEC-186A-B96E-8FE6-DCFCEB183B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737" y="2636115"/>
            <a:ext cx="11820526" cy="1781919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225FD3E-0325-717A-B6A6-21B07344C146}"/>
              </a:ext>
            </a:extLst>
          </p:cNvPr>
          <p:cNvSpPr/>
          <p:nvPr/>
        </p:nvSpPr>
        <p:spPr>
          <a:xfrm>
            <a:off x="7013543" y="3071570"/>
            <a:ext cx="1131216" cy="13464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7473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9468" y="533400"/>
            <a:ext cx="2944882" cy="1153998"/>
          </a:xfrm>
        </p:spPr>
        <p:txBody>
          <a:bodyPr>
            <a:normAutofit fontScale="90000"/>
          </a:bodyPr>
          <a:lstStyle/>
          <a:p>
            <a:r>
              <a:rPr lang="es-AR" dirty="0"/>
              <a:t>Función de distribución de probabilidad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867652" y="533400"/>
            <a:ext cx="3201229" cy="484947"/>
          </a:xfrm>
        </p:spPr>
        <p:txBody>
          <a:bodyPr>
            <a:normAutofit fontScale="92500"/>
          </a:bodyPr>
          <a:lstStyle/>
          <a:p>
            <a:r>
              <a:rPr lang="en-US" sz="2400" b="0" dirty="0" err="1"/>
              <a:t>Intervalo</a:t>
            </a:r>
            <a:r>
              <a:rPr lang="en-US" sz="2400" b="0" dirty="0"/>
              <a:t> entre </a:t>
            </a:r>
            <a:r>
              <a:rPr lang="en-US" sz="2400" b="0" dirty="0" err="1"/>
              <a:t>arribos</a:t>
            </a:r>
            <a:endParaRPr lang="en-US" sz="2400" b="0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ECE635A2-70B8-3EAB-6A18-952B02EBA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3DA71C3-BC84-36D9-6C83-2ACDCB88EB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6216" y="1754534"/>
            <a:ext cx="5419567" cy="4005336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A824D546-C262-0A7D-55F5-8068A19E92AF}"/>
              </a:ext>
            </a:extLst>
          </p:cNvPr>
          <p:cNvSpPr txBox="1">
            <a:spLocks/>
          </p:cNvSpPr>
          <p:nvPr/>
        </p:nvSpPr>
        <p:spPr>
          <a:xfrm>
            <a:off x="6867439" y="2137528"/>
            <a:ext cx="2944882" cy="115399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s-E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76F98804-BFAA-722A-A195-17D3E5C75169}"/>
              </a:ext>
            </a:extLst>
          </p:cNvPr>
          <p:cNvSpPr txBox="1">
            <a:spLocks/>
          </p:cNvSpPr>
          <p:nvPr/>
        </p:nvSpPr>
        <p:spPr>
          <a:xfrm>
            <a:off x="6792024" y="2275002"/>
            <a:ext cx="2944882" cy="115399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s-ES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D8B1E400-F723-0883-DEE3-E26A3F354293}"/>
              </a:ext>
            </a:extLst>
          </p:cNvPr>
          <p:cNvSpPr txBox="1">
            <a:spLocks/>
          </p:cNvSpPr>
          <p:nvPr/>
        </p:nvSpPr>
        <p:spPr>
          <a:xfrm>
            <a:off x="6716609" y="1956351"/>
            <a:ext cx="2944882" cy="115399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s-ES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3668ABAE-3F8C-0365-6360-C4E7BAE0B8D3}"/>
              </a:ext>
            </a:extLst>
          </p:cNvPr>
          <p:cNvSpPr txBox="1">
            <a:spLocks/>
          </p:cNvSpPr>
          <p:nvPr/>
        </p:nvSpPr>
        <p:spPr>
          <a:xfrm>
            <a:off x="6569663" y="2000054"/>
            <a:ext cx="2944882" cy="115399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s-ES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87D1AD6C-0409-1308-E88B-BB97BECF5DF5}"/>
              </a:ext>
            </a:extLst>
          </p:cNvPr>
          <p:cNvSpPr txBox="1">
            <a:spLocks/>
          </p:cNvSpPr>
          <p:nvPr/>
        </p:nvSpPr>
        <p:spPr>
          <a:xfrm>
            <a:off x="3924964" y="5498804"/>
            <a:ext cx="5046376" cy="68265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/>
              <a:t>'</a:t>
            </a:r>
            <a:r>
              <a:rPr lang="es-ES" dirty="0" err="1"/>
              <a:t>loc</a:t>
            </a:r>
            <a:r>
              <a:rPr lang="es-ES" dirty="0"/>
              <a:t>': -3.302065280807085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E5D6FBB0-4FB3-90D5-CFCC-1C2ABBF03755}"/>
              </a:ext>
            </a:extLst>
          </p:cNvPr>
          <p:cNvSpPr txBox="1">
            <a:spLocks/>
          </p:cNvSpPr>
          <p:nvPr/>
        </p:nvSpPr>
        <p:spPr>
          <a:xfrm>
            <a:off x="3858976" y="5910420"/>
            <a:ext cx="5046376" cy="68265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/>
              <a:t>'</a:t>
            </a:r>
            <a:r>
              <a:rPr lang="es-ES" dirty="0" err="1"/>
              <a:t>scale</a:t>
            </a:r>
            <a:r>
              <a:rPr lang="es-ES" dirty="0"/>
              <a:t>': 26.272413492938348</a:t>
            </a:r>
          </a:p>
        </p:txBody>
      </p:sp>
    </p:spTree>
    <p:extLst>
      <p:ext uri="{BB962C8B-B14F-4D97-AF65-F5344CB8AC3E}">
        <p14:creationId xmlns:p14="http://schemas.microsoft.com/office/powerpoint/2010/main" val="34317071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9468" y="533400"/>
            <a:ext cx="2944882" cy="828675"/>
          </a:xfrm>
        </p:spPr>
        <p:txBody>
          <a:bodyPr>
            <a:normAutofit fontScale="90000"/>
          </a:bodyPr>
          <a:lstStyle/>
          <a:p>
            <a:r>
              <a:rPr lang="es-AR" dirty="0"/>
              <a:t>Distribución de los datos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867652" y="533400"/>
            <a:ext cx="3201229" cy="484947"/>
          </a:xfrm>
        </p:spPr>
        <p:txBody>
          <a:bodyPr>
            <a:normAutofit/>
          </a:bodyPr>
          <a:lstStyle/>
          <a:p>
            <a:r>
              <a:rPr lang="en-US" sz="2400" b="0" dirty="0" err="1"/>
              <a:t>Tiempo</a:t>
            </a:r>
            <a:r>
              <a:rPr lang="en-US" sz="2400" b="0" dirty="0"/>
              <a:t> de </a:t>
            </a:r>
            <a:r>
              <a:rPr lang="en-US" sz="2400" b="0" dirty="0" err="1"/>
              <a:t>atención</a:t>
            </a:r>
            <a:endParaRPr lang="en-US" sz="2400" b="0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ECE635A2-70B8-3EAB-6A18-952B02EBA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7E53B54E-AC36-2D8B-7F49-BE2861497908}"/>
              </a:ext>
            </a:extLst>
          </p:cNvPr>
          <p:cNvSpPr txBox="1">
            <a:spLocks/>
          </p:cNvSpPr>
          <p:nvPr/>
        </p:nvSpPr>
        <p:spPr>
          <a:xfrm>
            <a:off x="1878143" y="1197664"/>
            <a:ext cx="441782" cy="4849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3464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66928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9536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AR" sz="2400" b="0" dirty="0"/>
              <a:t>…</a:t>
            </a:r>
            <a:endParaRPr lang="en-US" sz="2400" b="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5168EC3-8B37-1FDD-BBBE-4F6FA98E4B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559" y="1687857"/>
            <a:ext cx="2514951" cy="397247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3769023-49DF-3264-F828-E88AF0DEA3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0955" y="1559251"/>
            <a:ext cx="5401429" cy="4229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9303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9468" y="533400"/>
            <a:ext cx="2944882" cy="828675"/>
          </a:xfrm>
        </p:spPr>
        <p:txBody>
          <a:bodyPr>
            <a:normAutofit fontScale="90000"/>
          </a:bodyPr>
          <a:lstStyle/>
          <a:p>
            <a:r>
              <a:rPr lang="es-AR" dirty="0"/>
              <a:t>Distribución de los datos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867652" y="533400"/>
            <a:ext cx="3201229" cy="484947"/>
          </a:xfrm>
        </p:spPr>
        <p:txBody>
          <a:bodyPr>
            <a:normAutofit/>
          </a:bodyPr>
          <a:lstStyle/>
          <a:p>
            <a:r>
              <a:rPr lang="en-US" sz="2400" b="0" dirty="0" err="1"/>
              <a:t>Tiempo</a:t>
            </a:r>
            <a:r>
              <a:rPr lang="en-US" sz="2400" b="0" dirty="0"/>
              <a:t> de </a:t>
            </a:r>
            <a:r>
              <a:rPr lang="en-US" sz="2400" b="0" dirty="0" err="1"/>
              <a:t>atención</a:t>
            </a:r>
            <a:endParaRPr lang="en-US" sz="2400" b="0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ECE635A2-70B8-3EAB-6A18-952B02EBA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80A56D-41FE-D55F-A8AA-A86B3BE0DF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0188" y="1340865"/>
            <a:ext cx="5401429" cy="3858163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3787E96F-9D65-F35A-A21A-27D4A852FC85}"/>
              </a:ext>
            </a:extLst>
          </p:cNvPr>
          <p:cNvSpPr txBox="1">
            <a:spLocks/>
          </p:cNvSpPr>
          <p:nvPr/>
        </p:nvSpPr>
        <p:spPr>
          <a:xfrm>
            <a:off x="3813153" y="5201216"/>
            <a:ext cx="7121940" cy="149886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AR" dirty="0"/>
              <a:t>'p': -1.2013473124553011</a:t>
            </a:r>
          </a:p>
          <a:p>
            <a:r>
              <a:rPr lang="es-AR" dirty="0"/>
              <a:t>'a': 1.8163181809574367</a:t>
            </a:r>
            <a:br>
              <a:rPr lang="es-AR" dirty="0"/>
            </a:br>
            <a:r>
              <a:rPr lang="es-AR" dirty="0"/>
              <a:t>'b': 1.8163181809574356</a:t>
            </a:r>
            <a:br>
              <a:rPr lang="es-AR" dirty="0"/>
            </a:br>
            <a:r>
              <a:rPr lang="es-AR" dirty="0"/>
              <a:t>'</a:t>
            </a:r>
            <a:r>
              <a:rPr lang="es-AR" dirty="0" err="1"/>
              <a:t>loc</a:t>
            </a:r>
            <a:r>
              <a:rPr lang="es-AR" dirty="0"/>
              <a:t>': 275.05572981182365</a:t>
            </a:r>
            <a:br>
              <a:rPr lang="es-AR" dirty="0"/>
            </a:br>
            <a:r>
              <a:rPr lang="es-AR" dirty="0"/>
              <a:t>'</a:t>
            </a:r>
            <a:r>
              <a:rPr lang="es-AR" dirty="0" err="1"/>
              <a:t>scale</a:t>
            </a:r>
            <a:r>
              <a:rPr lang="es-AR" dirty="0"/>
              <a:t>': 188.90036583768813</a:t>
            </a:r>
          </a:p>
        </p:txBody>
      </p:sp>
    </p:spTree>
    <p:extLst>
      <p:ext uri="{BB962C8B-B14F-4D97-AF65-F5344CB8AC3E}">
        <p14:creationId xmlns:p14="http://schemas.microsoft.com/office/powerpoint/2010/main" val="1528656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1868" y="3429000"/>
            <a:ext cx="3267946" cy="842913"/>
          </a:xfrm>
        </p:spPr>
        <p:txBody>
          <a:bodyPr>
            <a:normAutofit fontScale="90000"/>
          </a:bodyPr>
          <a:lstStyle/>
          <a:p>
            <a:r>
              <a:rPr lang="en-US" dirty="0"/>
              <a:t>TABLA DE EVENTOS FUTUROS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ECE635A2-70B8-3EAB-6A18-952B02EBA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14</a:t>
            </a:fld>
            <a:endParaRPr lang="en-US" dirty="0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59D39070-A800-5014-6C42-B761D3553F42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315146078"/>
              </p:ext>
            </p:extLst>
          </p:nvPr>
        </p:nvGraphicFramePr>
        <p:xfrm>
          <a:off x="2451894" y="1858864"/>
          <a:ext cx="7288212" cy="10109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822053">
                  <a:extLst>
                    <a:ext uri="{9D8B030D-6E8A-4147-A177-3AD203B41FA5}">
                      <a16:colId xmlns:a16="http://schemas.microsoft.com/office/drawing/2014/main" val="2633456939"/>
                    </a:ext>
                  </a:extLst>
                </a:gridCol>
                <a:gridCol w="1822053">
                  <a:extLst>
                    <a:ext uri="{9D8B030D-6E8A-4147-A177-3AD203B41FA5}">
                      <a16:colId xmlns:a16="http://schemas.microsoft.com/office/drawing/2014/main" val="3466048846"/>
                    </a:ext>
                  </a:extLst>
                </a:gridCol>
                <a:gridCol w="1822053">
                  <a:extLst>
                    <a:ext uri="{9D8B030D-6E8A-4147-A177-3AD203B41FA5}">
                      <a16:colId xmlns:a16="http://schemas.microsoft.com/office/drawing/2014/main" val="2111421381"/>
                    </a:ext>
                  </a:extLst>
                </a:gridCol>
                <a:gridCol w="1822053">
                  <a:extLst>
                    <a:ext uri="{9D8B030D-6E8A-4147-A177-3AD203B41FA5}">
                      <a16:colId xmlns:a16="http://schemas.microsoft.com/office/drawing/2014/main" val="13913653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AR" dirty="0"/>
                        <a:t>Evento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EFNC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EFC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Cond.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91669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AR" dirty="0"/>
                        <a:t>Llegada de petición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Llegada de petición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-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AR" dirty="0"/>
                        <a:t>-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3967772"/>
                  </a:ext>
                </a:extLst>
              </a:tr>
            </a:tbl>
          </a:graphicData>
        </a:graphic>
      </p:graphicFrame>
      <p:sp>
        <p:nvSpPr>
          <p:cNvPr id="9" name="Title 1">
            <a:extLst>
              <a:ext uri="{FF2B5EF4-FFF2-40B4-BE49-F238E27FC236}">
                <a16:creationId xmlns:a16="http://schemas.microsoft.com/office/drawing/2014/main" id="{B3516B99-F0D8-B12D-7CC9-5ED134812B33}"/>
              </a:ext>
            </a:extLst>
          </p:cNvPr>
          <p:cNvSpPr txBox="1">
            <a:spLocks/>
          </p:cNvSpPr>
          <p:nvPr/>
        </p:nvSpPr>
        <p:spPr>
          <a:xfrm>
            <a:off x="1531868" y="685799"/>
            <a:ext cx="3267946" cy="84291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TABLA DE EVENTOS INDEPENDIENTES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6AAF4E9-278E-A931-57AC-3F538241475D}"/>
              </a:ext>
            </a:extLst>
          </p:cNvPr>
          <p:cNvSpPr txBox="1">
            <a:spLocks/>
          </p:cNvSpPr>
          <p:nvPr/>
        </p:nvSpPr>
        <p:spPr>
          <a:xfrm>
            <a:off x="5112476" y="4271913"/>
            <a:ext cx="3267946" cy="84291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s-AR" dirty="0"/>
              <a:t>t</a:t>
            </a:r>
            <a:r>
              <a:rPr lang="en-US" dirty="0" err="1"/>
              <a:t>pll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65372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ECE635A2-70B8-3EAB-6A18-952B02EBA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3516B99-F0D8-B12D-7CC9-5ED134812B33}"/>
              </a:ext>
            </a:extLst>
          </p:cNvPr>
          <p:cNvSpPr txBox="1">
            <a:spLocks/>
          </p:cNvSpPr>
          <p:nvPr/>
        </p:nvSpPr>
        <p:spPr>
          <a:xfrm>
            <a:off x="1239637" y="214460"/>
            <a:ext cx="3850837" cy="47369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/>
              <a:t>Diagrama</a:t>
            </a:r>
            <a:r>
              <a:rPr lang="en-US" dirty="0"/>
              <a:t> de </a:t>
            </a:r>
            <a:r>
              <a:rPr lang="en-US" dirty="0" err="1"/>
              <a:t>flujo</a:t>
            </a: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C2721236-3F1A-03C1-44F7-409328BF71E5}"/>
              </a:ext>
            </a:extLst>
          </p:cNvPr>
          <p:cNvSpPr txBox="1">
            <a:spLocks/>
          </p:cNvSpPr>
          <p:nvPr/>
        </p:nvSpPr>
        <p:spPr>
          <a:xfrm>
            <a:off x="4519791" y="1542068"/>
            <a:ext cx="6347335" cy="344268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AR" sz="2000" b="1" dirty="0"/>
              <a:t>S</a:t>
            </a:r>
            <a:r>
              <a:rPr lang="en-US" sz="2000" b="1" dirty="0" err="1"/>
              <a:t>trt</a:t>
            </a:r>
            <a:r>
              <a:rPr lang="en-US" sz="2000" b="1" dirty="0"/>
              <a:t>: </a:t>
            </a:r>
            <a:r>
              <a:rPr lang="en-US" sz="2000" dirty="0" err="1"/>
              <a:t>Sumatoria</a:t>
            </a:r>
            <a:r>
              <a:rPr lang="en-US" sz="2000" dirty="0"/>
              <a:t> </a:t>
            </a:r>
            <a:r>
              <a:rPr lang="en-US" sz="2000" dirty="0" err="1"/>
              <a:t>tiempos</a:t>
            </a:r>
            <a:r>
              <a:rPr lang="en-US" sz="2000" dirty="0"/>
              <a:t> de </a:t>
            </a:r>
            <a:r>
              <a:rPr lang="en-US" sz="2000" dirty="0" err="1"/>
              <a:t>respuesta</a:t>
            </a:r>
            <a:r>
              <a:rPr lang="en-US" sz="2000" dirty="0"/>
              <a:t> total</a:t>
            </a:r>
          </a:p>
          <a:p>
            <a:r>
              <a:rPr lang="en-US" sz="2000" b="1" dirty="0" err="1"/>
              <a:t>Nt</a:t>
            </a:r>
            <a:r>
              <a:rPr lang="en-US" sz="2000" b="1" dirty="0"/>
              <a:t>: </a:t>
            </a:r>
            <a:r>
              <a:rPr lang="en-US" sz="2000" dirty="0" err="1"/>
              <a:t>cantidad</a:t>
            </a:r>
            <a:r>
              <a:rPr lang="en-US" sz="2000" dirty="0"/>
              <a:t> total de </a:t>
            </a:r>
            <a:r>
              <a:rPr lang="en-US" sz="2000" dirty="0" err="1"/>
              <a:t>peticiones</a:t>
            </a:r>
            <a:endParaRPr lang="en-US" sz="2000" dirty="0"/>
          </a:p>
          <a:p>
            <a:r>
              <a:rPr lang="en-US" sz="2000" b="1" dirty="0"/>
              <a:t>Ce: </a:t>
            </a:r>
            <a:r>
              <a:rPr lang="en-US" sz="2000" dirty="0" err="1"/>
              <a:t>cantidad</a:t>
            </a:r>
            <a:r>
              <a:rPr lang="en-US" sz="2000" dirty="0"/>
              <a:t> de </a:t>
            </a:r>
            <a:r>
              <a:rPr lang="en-US" sz="2000" dirty="0" err="1"/>
              <a:t>peticiones</a:t>
            </a:r>
            <a:r>
              <a:rPr lang="en-US" sz="2000" dirty="0"/>
              <a:t> que </a:t>
            </a:r>
            <a:r>
              <a:rPr lang="en-US" sz="2000" dirty="0" err="1"/>
              <a:t>tuvieron</a:t>
            </a:r>
            <a:r>
              <a:rPr lang="en-US" sz="2000" dirty="0"/>
              <a:t> que </a:t>
            </a:r>
            <a:r>
              <a:rPr lang="en-US" sz="2000" dirty="0" err="1"/>
              <a:t>esperar</a:t>
            </a:r>
            <a:endParaRPr lang="en-US" sz="2000" dirty="0"/>
          </a:p>
          <a:p>
            <a:r>
              <a:rPr lang="en-US" sz="2000" b="1" dirty="0"/>
              <a:t>Cia: </a:t>
            </a:r>
            <a:r>
              <a:rPr lang="en-US" sz="2000" dirty="0" err="1"/>
              <a:t>cantidad</a:t>
            </a:r>
            <a:r>
              <a:rPr lang="en-US" sz="2000" dirty="0"/>
              <a:t> de </a:t>
            </a:r>
            <a:r>
              <a:rPr lang="en-US" sz="2000" dirty="0" err="1"/>
              <a:t>instancias</a:t>
            </a:r>
            <a:r>
              <a:rPr lang="en-US" sz="2000" dirty="0"/>
              <a:t> </a:t>
            </a:r>
            <a:r>
              <a:rPr lang="en-US" sz="2000" dirty="0" err="1"/>
              <a:t>arriba</a:t>
            </a:r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ABF364E-24B0-F217-5149-943207A966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946" y="688157"/>
            <a:ext cx="3675473" cy="5850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1246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ECE635A2-70B8-3EAB-6A18-952B02EBA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3516B99-F0D8-B12D-7CC9-5ED134812B33}"/>
              </a:ext>
            </a:extLst>
          </p:cNvPr>
          <p:cNvSpPr txBox="1">
            <a:spLocks/>
          </p:cNvSpPr>
          <p:nvPr/>
        </p:nvSpPr>
        <p:spPr>
          <a:xfrm>
            <a:off x="1239637" y="214460"/>
            <a:ext cx="3850837" cy="47369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/>
              <a:t>Diagrama</a:t>
            </a:r>
            <a:r>
              <a:rPr lang="en-US" dirty="0"/>
              <a:t> de </a:t>
            </a:r>
            <a:r>
              <a:rPr lang="en-US" dirty="0" err="1"/>
              <a:t>flujo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F15D96-37E0-AA4B-79DB-7B6A15CBB6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0088" y="871169"/>
            <a:ext cx="8013262" cy="5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1175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ECE635A2-70B8-3EAB-6A18-952B02EBA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3516B99-F0D8-B12D-7CC9-5ED134812B33}"/>
              </a:ext>
            </a:extLst>
          </p:cNvPr>
          <p:cNvSpPr txBox="1">
            <a:spLocks/>
          </p:cNvSpPr>
          <p:nvPr/>
        </p:nvSpPr>
        <p:spPr>
          <a:xfrm>
            <a:off x="1239637" y="214460"/>
            <a:ext cx="3850837" cy="47369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/>
              <a:t>Diagrama</a:t>
            </a:r>
            <a:r>
              <a:rPr lang="en-US" dirty="0"/>
              <a:t> de </a:t>
            </a:r>
            <a:r>
              <a:rPr lang="en-US" dirty="0" err="1"/>
              <a:t>flujo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F15D96-37E0-AA4B-79DB-7B6A15CBB6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0088" y="871169"/>
            <a:ext cx="8013262" cy="5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6417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ECE635A2-70B8-3EAB-6A18-952B02EBA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3516B99-F0D8-B12D-7CC9-5ED134812B33}"/>
              </a:ext>
            </a:extLst>
          </p:cNvPr>
          <p:cNvSpPr txBox="1">
            <a:spLocks/>
          </p:cNvSpPr>
          <p:nvPr/>
        </p:nvSpPr>
        <p:spPr>
          <a:xfrm>
            <a:off x="1239637" y="214460"/>
            <a:ext cx="3850837" cy="47369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/>
              <a:t>Diagrama</a:t>
            </a:r>
            <a:r>
              <a:rPr lang="en-US" dirty="0"/>
              <a:t> de </a:t>
            </a:r>
            <a:r>
              <a:rPr lang="en-US" dirty="0" err="1"/>
              <a:t>flujo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3AF2BA-A4FA-175D-34B0-6998C37FA6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9106" y="2276339"/>
            <a:ext cx="6505359" cy="2571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3435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8DBD1-DB29-D44F-FD5A-3071BB37EF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1350" y="487018"/>
            <a:ext cx="4179570" cy="3377354"/>
          </a:xfrm>
        </p:spPr>
        <p:txBody>
          <a:bodyPr/>
          <a:lstStyle/>
          <a:p>
            <a:r>
              <a:rPr lang="en-US" dirty="0" err="1"/>
              <a:t>Escenarios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63572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F5859-10C9-4588-9727-B9362E26C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0" y="1020445"/>
            <a:ext cx="2895600" cy="1325563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71D7E5-EF66-4BCD-8DAA-E9061157F0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0" y="2674013"/>
            <a:ext cx="3802704" cy="3269589"/>
          </a:xfrm>
        </p:spPr>
        <p:txBody>
          <a:bodyPr>
            <a:normAutofit/>
          </a:bodyPr>
          <a:lstStyle/>
          <a:p>
            <a:r>
              <a:rPr lang="en-US" dirty="0" err="1"/>
              <a:t>Presentación</a:t>
            </a:r>
            <a:r>
              <a:rPr lang="en-US" dirty="0"/>
              <a:t> de la </a:t>
            </a:r>
            <a:r>
              <a:rPr lang="en-US" dirty="0" err="1"/>
              <a:t>problemática</a:t>
            </a:r>
            <a:endParaRPr lang="en-US" dirty="0"/>
          </a:p>
          <a:p>
            <a:r>
              <a:rPr lang="en-US" dirty="0" err="1"/>
              <a:t>Metodología</a:t>
            </a:r>
            <a:endParaRPr lang="en-US" dirty="0"/>
          </a:p>
          <a:p>
            <a:r>
              <a:rPr lang="en-US" dirty="0"/>
              <a:t>Desarrollo</a:t>
            </a:r>
          </a:p>
          <a:p>
            <a:r>
              <a:rPr lang="en-US" dirty="0" err="1"/>
              <a:t>Diagrama</a:t>
            </a:r>
            <a:endParaRPr lang="en-US" dirty="0"/>
          </a:p>
          <a:p>
            <a:r>
              <a:rPr lang="en-US" dirty="0" err="1"/>
              <a:t>Escenarios</a:t>
            </a:r>
            <a:r>
              <a:rPr lang="en-US" dirty="0"/>
              <a:t> </a:t>
            </a:r>
            <a:r>
              <a:rPr lang="en-US" dirty="0" err="1"/>
              <a:t>simulados</a:t>
            </a:r>
            <a:endParaRPr lang="en-US" dirty="0"/>
          </a:p>
          <a:p>
            <a:r>
              <a:rPr lang="en-US" dirty="0" err="1"/>
              <a:t>Conclusiones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02A8827-B1A1-2D2F-D6DD-E886B886C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32195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7103" y="2997102"/>
            <a:ext cx="2449582" cy="538112"/>
          </a:xfrm>
        </p:spPr>
        <p:txBody>
          <a:bodyPr>
            <a:normAutofit/>
          </a:bodyPr>
          <a:lstStyle/>
          <a:p>
            <a:r>
              <a:rPr lang="en-US" dirty="0" err="1"/>
              <a:t>resultados</a:t>
            </a:r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ECE635A2-70B8-3EAB-6A18-952B02EBA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3516B99-F0D8-B12D-7CC9-5ED134812B33}"/>
              </a:ext>
            </a:extLst>
          </p:cNvPr>
          <p:cNvSpPr txBox="1">
            <a:spLocks/>
          </p:cNvSpPr>
          <p:nvPr/>
        </p:nvSpPr>
        <p:spPr>
          <a:xfrm>
            <a:off x="1227103" y="416743"/>
            <a:ext cx="2449582" cy="53811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ESCENARIO 1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6AAF4E9-278E-A931-57AC-3F538241475D}"/>
              </a:ext>
            </a:extLst>
          </p:cNvPr>
          <p:cNvSpPr txBox="1">
            <a:spLocks/>
          </p:cNvSpPr>
          <p:nvPr/>
        </p:nvSpPr>
        <p:spPr>
          <a:xfrm>
            <a:off x="5112476" y="4271913"/>
            <a:ext cx="3267946" cy="84291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742CB9-BEE7-79FA-917D-1660B29BC4BE}"/>
              </a:ext>
            </a:extLst>
          </p:cNvPr>
          <p:cNvSpPr txBox="1"/>
          <p:nvPr/>
        </p:nvSpPr>
        <p:spPr>
          <a:xfrm>
            <a:off x="1227103" y="4093204"/>
            <a:ext cx="931230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dirty="0"/>
              <a:t>Tiempo de respuesta promedio: </a:t>
            </a:r>
            <a:r>
              <a:rPr lang="es-ES" sz="2400" b="1" dirty="0"/>
              <a:t>1220181,41 milisegundos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dirty="0"/>
              <a:t>Porcentaje de solicitudes que tuvieron que esperar (PTE): </a:t>
            </a:r>
            <a:r>
              <a:rPr lang="es-ES" sz="2400" b="1" dirty="0"/>
              <a:t>62,39%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dirty="0"/>
              <a:t>Máxima cantidad de instancias levantadas en simultáneo: </a:t>
            </a:r>
            <a:r>
              <a:rPr lang="es-ES" sz="2400" b="1" dirty="0"/>
              <a:t>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A70D54-D796-4A0B-852D-5CF40FFBAE3C}"/>
              </a:ext>
            </a:extLst>
          </p:cNvPr>
          <p:cNvSpPr txBox="1"/>
          <p:nvPr/>
        </p:nvSpPr>
        <p:spPr>
          <a:xfrm>
            <a:off x="1227103" y="1334121"/>
            <a:ext cx="931230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dirty="0" err="1"/>
              <a:t>CImin</a:t>
            </a:r>
            <a:r>
              <a:rPr lang="es-ES" sz="2400" dirty="0"/>
              <a:t>: </a:t>
            </a:r>
            <a:r>
              <a:rPr lang="es-ES" sz="2400" b="1" dirty="0"/>
              <a:t>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dirty="0" err="1"/>
              <a:t>CImax</a:t>
            </a:r>
            <a:r>
              <a:rPr lang="es-ES" sz="2400" dirty="0"/>
              <a:t>: </a:t>
            </a:r>
            <a:r>
              <a:rPr lang="es-ES" sz="2400" b="1" dirty="0"/>
              <a:t>5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dirty="0"/>
              <a:t>CH: </a:t>
            </a:r>
            <a:r>
              <a:rPr lang="es-ES" sz="2400" b="1" dirty="0"/>
              <a:t>10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256A7ED1-2A53-84FE-8B46-6EA90EF714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0127" y="792931"/>
            <a:ext cx="3479285" cy="2473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97811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7103" y="2997102"/>
            <a:ext cx="2449582" cy="538112"/>
          </a:xfrm>
        </p:spPr>
        <p:txBody>
          <a:bodyPr>
            <a:normAutofit/>
          </a:bodyPr>
          <a:lstStyle/>
          <a:p>
            <a:r>
              <a:rPr lang="en-US" dirty="0" err="1"/>
              <a:t>resultados</a:t>
            </a:r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ECE635A2-70B8-3EAB-6A18-952B02EBA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3516B99-F0D8-B12D-7CC9-5ED134812B33}"/>
              </a:ext>
            </a:extLst>
          </p:cNvPr>
          <p:cNvSpPr txBox="1">
            <a:spLocks/>
          </p:cNvSpPr>
          <p:nvPr/>
        </p:nvSpPr>
        <p:spPr>
          <a:xfrm>
            <a:off x="1227103" y="416743"/>
            <a:ext cx="2449582" cy="53811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ESCENARIO 2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6AAF4E9-278E-A931-57AC-3F538241475D}"/>
              </a:ext>
            </a:extLst>
          </p:cNvPr>
          <p:cNvSpPr txBox="1">
            <a:spLocks/>
          </p:cNvSpPr>
          <p:nvPr/>
        </p:nvSpPr>
        <p:spPr>
          <a:xfrm>
            <a:off x="5112476" y="4271913"/>
            <a:ext cx="3267946" cy="84291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742CB9-BEE7-79FA-917D-1660B29BC4BE}"/>
              </a:ext>
            </a:extLst>
          </p:cNvPr>
          <p:cNvSpPr txBox="1"/>
          <p:nvPr/>
        </p:nvSpPr>
        <p:spPr>
          <a:xfrm>
            <a:off x="1227103" y="4093204"/>
            <a:ext cx="931230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dirty="0"/>
              <a:t>Tiempo de respuesta promedio: </a:t>
            </a:r>
            <a:r>
              <a:rPr lang="es-ES" sz="2400" b="1" dirty="0"/>
              <a:t>1058,96 milisegundos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dirty="0"/>
              <a:t>Porcentaje de solicitudes que tuvieron que esperar (PTE): </a:t>
            </a:r>
            <a:r>
              <a:rPr lang="es-ES" sz="2400" b="1" dirty="0"/>
              <a:t>0,00%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dirty="0"/>
              <a:t>Máxima cantidad de instancias levantadas en simultáneo: </a:t>
            </a:r>
            <a:r>
              <a:rPr lang="es-ES" sz="2400" b="1" dirty="0"/>
              <a:t>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A70D54-D796-4A0B-852D-5CF40FFBAE3C}"/>
              </a:ext>
            </a:extLst>
          </p:cNvPr>
          <p:cNvSpPr txBox="1"/>
          <p:nvPr/>
        </p:nvSpPr>
        <p:spPr>
          <a:xfrm>
            <a:off x="1227103" y="1334121"/>
            <a:ext cx="931230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dirty="0" err="1"/>
              <a:t>CImin</a:t>
            </a:r>
            <a:r>
              <a:rPr lang="es-ES" sz="2400" dirty="0"/>
              <a:t>: </a:t>
            </a:r>
            <a:r>
              <a:rPr lang="es-ES" sz="2400" b="1" dirty="0"/>
              <a:t>5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dirty="0" err="1"/>
              <a:t>CImax</a:t>
            </a:r>
            <a:r>
              <a:rPr lang="es-ES" sz="2400" dirty="0"/>
              <a:t>: 10</a:t>
            </a:r>
            <a:endParaRPr lang="es-ES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dirty="0"/>
              <a:t>CH: </a:t>
            </a:r>
            <a:r>
              <a:rPr lang="es-ES" sz="2400" b="1" dirty="0"/>
              <a:t>100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5A6AC6B7-0411-4FEF-E21C-4900C77492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25" y="778660"/>
            <a:ext cx="3823233" cy="2878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54529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7103" y="2997102"/>
            <a:ext cx="2449582" cy="538112"/>
          </a:xfrm>
        </p:spPr>
        <p:txBody>
          <a:bodyPr>
            <a:normAutofit/>
          </a:bodyPr>
          <a:lstStyle/>
          <a:p>
            <a:r>
              <a:rPr lang="en-US" dirty="0" err="1"/>
              <a:t>resultados</a:t>
            </a:r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ECE635A2-70B8-3EAB-6A18-952B02EBA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3516B99-F0D8-B12D-7CC9-5ED134812B33}"/>
              </a:ext>
            </a:extLst>
          </p:cNvPr>
          <p:cNvSpPr txBox="1">
            <a:spLocks/>
          </p:cNvSpPr>
          <p:nvPr/>
        </p:nvSpPr>
        <p:spPr>
          <a:xfrm>
            <a:off x="1227103" y="416743"/>
            <a:ext cx="2449582" cy="53811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ESCENARIO 3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6AAF4E9-278E-A931-57AC-3F538241475D}"/>
              </a:ext>
            </a:extLst>
          </p:cNvPr>
          <p:cNvSpPr txBox="1">
            <a:spLocks/>
          </p:cNvSpPr>
          <p:nvPr/>
        </p:nvSpPr>
        <p:spPr>
          <a:xfrm>
            <a:off x="5112476" y="4271913"/>
            <a:ext cx="3267946" cy="84291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742CB9-BEE7-79FA-917D-1660B29BC4BE}"/>
              </a:ext>
            </a:extLst>
          </p:cNvPr>
          <p:cNvSpPr txBox="1"/>
          <p:nvPr/>
        </p:nvSpPr>
        <p:spPr>
          <a:xfrm>
            <a:off x="1227103" y="4093204"/>
            <a:ext cx="931230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dirty="0"/>
              <a:t>Tiempo de respuesta promedio: </a:t>
            </a:r>
            <a:r>
              <a:rPr lang="es-ES" sz="2400" b="1" dirty="0"/>
              <a:t>914,61 milisegundos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dirty="0"/>
              <a:t>Porcentaje de solicitudes que tuvieron que esperar (PTE): </a:t>
            </a:r>
            <a:r>
              <a:rPr lang="es-ES" sz="2400" b="1" dirty="0"/>
              <a:t>0,00%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dirty="0"/>
              <a:t>Máxima cantidad de instancias levantadas en simultáneo: </a:t>
            </a:r>
            <a:r>
              <a:rPr lang="es-ES" sz="2400" b="1" dirty="0"/>
              <a:t>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A70D54-D796-4A0B-852D-5CF40FFBAE3C}"/>
              </a:ext>
            </a:extLst>
          </p:cNvPr>
          <p:cNvSpPr txBox="1"/>
          <p:nvPr/>
        </p:nvSpPr>
        <p:spPr>
          <a:xfrm>
            <a:off x="1227103" y="1334121"/>
            <a:ext cx="931230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dirty="0" err="1"/>
              <a:t>CImin</a:t>
            </a:r>
            <a:r>
              <a:rPr lang="es-ES" sz="2400" dirty="0"/>
              <a:t>: </a:t>
            </a:r>
            <a:r>
              <a:rPr lang="es-ES" sz="2400" b="1" dirty="0"/>
              <a:t>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dirty="0" err="1"/>
              <a:t>CImax</a:t>
            </a:r>
            <a:r>
              <a:rPr lang="es-ES" sz="2400" dirty="0"/>
              <a:t>: </a:t>
            </a:r>
            <a:r>
              <a:rPr lang="es-ES" sz="2400" b="1" dirty="0"/>
              <a:t>5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dirty="0"/>
              <a:t>CH: </a:t>
            </a:r>
            <a:r>
              <a:rPr lang="es-ES" sz="2400" b="1" dirty="0"/>
              <a:t>50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82295FE1-36BC-9129-4562-5E014DA607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7759" y="898376"/>
            <a:ext cx="4505325" cy="2542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1C2A4B24-8509-A5BD-FC66-A8CDCD3B5CE6}"/>
              </a:ext>
            </a:extLst>
          </p:cNvPr>
          <p:cNvSpPr txBox="1">
            <a:spLocks/>
          </p:cNvSpPr>
          <p:nvPr/>
        </p:nvSpPr>
        <p:spPr>
          <a:xfrm>
            <a:off x="484777" y="5762051"/>
            <a:ext cx="7801973" cy="67920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Concluimos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que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esta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configuración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será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la que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nos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brindara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el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funcionamiento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más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óptimo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con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el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uso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más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eficiente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de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los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recursos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77070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C97BE-403B-122E-90D1-2788978A0B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1350" y="406400"/>
            <a:ext cx="4179570" cy="3457971"/>
          </a:xfrm>
        </p:spPr>
        <p:txBody>
          <a:bodyPr/>
          <a:lstStyle/>
          <a:p>
            <a:r>
              <a:rPr lang="es-AR" dirty="0"/>
              <a:t>M</a:t>
            </a:r>
            <a:r>
              <a:rPr lang="en-US" dirty="0"/>
              <a:t>UCHAS GRACIAS</a:t>
            </a:r>
          </a:p>
        </p:txBody>
      </p:sp>
    </p:spTree>
    <p:extLst>
      <p:ext uri="{BB962C8B-B14F-4D97-AF65-F5344CB8AC3E}">
        <p14:creationId xmlns:p14="http://schemas.microsoft.com/office/powerpoint/2010/main" val="3346967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2121177"/>
          </a:xfrm>
        </p:spPr>
        <p:txBody>
          <a:bodyPr/>
          <a:lstStyle/>
          <a:p>
            <a:r>
              <a:rPr lang="en-US" dirty="0"/>
              <a:t>La </a:t>
            </a:r>
            <a:r>
              <a:rPr lang="en-US" dirty="0" err="1"/>
              <a:t>problemática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22388" y="2763078"/>
            <a:ext cx="7288212" cy="3407051"/>
          </a:xfrm>
        </p:spPr>
        <p:txBody>
          <a:bodyPr>
            <a:normAutofit fontScale="92500" lnSpcReduction="10000"/>
          </a:bodyPr>
          <a:lstStyle/>
          <a:p>
            <a:r>
              <a:rPr lang="en-US" dirty="0" err="1"/>
              <a:t>Migración</a:t>
            </a:r>
            <a:r>
              <a:rPr lang="en-US" dirty="0"/>
              <a:t> </a:t>
            </a:r>
            <a:r>
              <a:rPr lang="en-US" dirty="0" err="1"/>
              <a:t>hacia</a:t>
            </a:r>
            <a:r>
              <a:rPr lang="en-US" dirty="0"/>
              <a:t> un nuevo </a:t>
            </a:r>
            <a:r>
              <a:rPr lang="en-US" dirty="0" err="1"/>
              <a:t>servicio</a:t>
            </a:r>
            <a:endParaRPr lang="en-US" dirty="0"/>
          </a:p>
          <a:p>
            <a:pPr lvl="1"/>
            <a:r>
              <a:rPr lang="en-US" dirty="0"/>
              <a:t>El </a:t>
            </a:r>
            <a:r>
              <a:rPr lang="en-US" dirty="0" err="1"/>
              <a:t>servicio</a:t>
            </a:r>
            <a:r>
              <a:rPr lang="en-US" dirty="0"/>
              <a:t> web que </a:t>
            </a:r>
            <a:r>
              <a:rPr lang="en-US" dirty="0" err="1"/>
              <a:t>consumíamos</a:t>
            </a:r>
            <a:r>
              <a:rPr lang="en-US" dirty="0"/>
              <a:t> de un </a:t>
            </a:r>
            <a:r>
              <a:rPr lang="en-US" dirty="0" err="1"/>
              <a:t>proveedor</a:t>
            </a:r>
            <a:r>
              <a:rPr lang="en-US" dirty="0"/>
              <a:t>, se </a:t>
            </a:r>
            <a:r>
              <a:rPr lang="en-US" dirty="0" err="1"/>
              <a:t>quiere</a:t>
            </a:r>
            <a:r>
              <a:rPr lang="en-US" dirty="0"/>
              <a:t> </a:t>
            </a:r>
            <a:r>
              <a:rPr lang="en-US" dirty="0" err="1"/>
              <a:t>reemplazar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uno </a:t>
            </a:r>
            <a:r>
              <a:rPr lang="en-US" dirty="0" err="1"/>
              <a:t>propio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Este nuevo </a:t>
            </a:r>
            <a:r>
              <a:rPr lang="en-US" dirty="0" err="1"/>
              <a:t>servicio</a:t>
            </a:r>
            <a:r>
              <a:rPr lang="en-US" dirty="0"/>
              <a:t> </a:t>
            </a:r>
            <a:r>
              <a:rPr lang="en-US" dirty="0" err="1"/>
              <a:t>correrá</a:t>
            </a:r>
            <a:r>
              <a:rPr lang="en-US" dirty="0"/>
              <a:t> </a:t>
            </a:r>
            <a:r>
              <a:rPr lang="en-US" dirty="0" err="1"/>
              <a:t>sobre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b="1" dirty="0" err="1"/>
              <a:t>infraestructura</a:t>
            </a:r>
            <a:r>
              <a:rPr lang="en-US" b="1" dirty="0"/>
              <a:t> </a:t>
            </a:r>
            <a:r>
              <a:rPr lang="en-US" b="1" dirty="0" err="1"/>
              <a:t>distinta</a:t>
            </a:r>
            <a:r>
              <a:rPr lang="en-US" dirty="0"/>
              <a:t>, bajo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b="1" dirty="0" err="1"/>
              <a:t>tecnología</a:t>
            </a:r>
            <a:r>
              <a:rPr lang="en-US" b="1" dirty="0"/>
              <a:t> </a:t>
            </a:r>
            <a:r>
              <a:rPr lang="en-US" b="1" dirty="0" err="1"/>
              <a:t>distinta</a:t>
            </a:r>
            <a:r>
              <a:rPr lang="en-US" dirty="0"/>
              <a:t>. </a:t>
            </a:r>
          </a:p>
          <a:p>
            <a:pPr lvl="1"/>
            <a:r>
              <a:rPr lang="en-US" dirty="0" err="1"/>
              <a:t>Queremos</a:t>
            </a:r>
            <a:r>
              <a:rPr lang="en-US" dirty="0"/>
              <a:t> </a:t>
            </a:r>
            <a:r>
              <a:rPr lang="en-US" dirty="0" err="1"/>
              <a:t>asegurarnos</a:t>
            </a:r>
            <a:r>
              <a:rPr lang="en-US" dirty="0"/>
              <a:t> de que la </a:t>
            </a:r>
            <a:r>
              <a:rPr lang="en-US" b="1" dirty="0" err="1"/>
              <a:t>configuración</a:t>
            </a:r>
            <a:r>
              <a:rPr lang="en-US" b="1" dirty="0"/>
              <a:t> de </a:t>
            </a:r>
            <a:r>
              <a:rPr lang="en-US" b="1" dirty="0" err="1"/>
              <a:t>este</a:t>
            </a:r>
            <a:r>
              <a:rPr lang="en-US" b="1" dirty="0"/>
              <a:t> </a:t>
            </a:r>
            <a:r>
              <a:rPr lang="en-US" b="1" dirty="0" err="1"/>
              <a:t>servicio</a:t>
            </a:r>
            <a:r>
              <a:rPr lang="en-US" b="1" dirty="0"/>
              <a:t> </a:t>
            </a:r>
            <a:r>
              <a:rPr lang="en-US" dirty="0"/>
              <a:t>no </a:t>
            </a:r>
            <a:r>
              <a:rPr lang="en-US" dirty="0" err="1"/>
              <a:t>impacte</a:t>
            </a:r>
            <a:r>
              <a:rPr lang="en-US" dirty="0"/>
              <a:t> </a:t>
            </a:r>
            <a:r>
              <a:rPr lang="en-US" dirty="0" err="1"/>
              <a:t>negativamente</a:t>
            </a:r>
            <a:r>
              <a:rPr lang="en-US" dirty="0"/>
              <a:t> </a:t>
            </a:r>
            <a:r>
              <a:rPr lang="en-US" dirty="0" err="1"/>
              <a:t>sobre</a:t>
            </a:r>
            <a:r>
              <a:rPr lang="en-US" dirty="0"/>
              <a:t>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usuarios</a:t>
            </a:r>
            <a:r>
              <a:rPr lang="en-US" dirty="0"/>
              <a:t> finales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términos</a:t>
            </a:r>
            <a:r>
              <a:rPr lang="en-US" dirty="0"/>
              <a:t> de </a:t>
            </a:r>
            <a:r>
              <a:rPr lang="en-US" dirty="0" err="1"/>
              <a:t>tiempos</a:t>
            </a:r>
            <a:r>
              <a:rPr lang="en-US" dirty="0"/>
              <a:t> de </a:t>
            </a:r>
            <a:r>
              <a:rPr lang="en-US" dirty="0" err="1"/>
              <a:t>respuesta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Este </a:t>
            </a:r>
            <a:r>
              <a:rPr lang="en-US" dirty="0" err="1"/>
              <a:t>servicio</a:t>
            </a:r>
            <a:r>
              <a:rPr lang="en-US" dirty="0"/>
              <a:t> </a:t>
            </a:r>
            <a:r>
              <a:rPr lang="en-US" dirty="0" err="1"/>
              <a:t>corre</a:t>
            </a:r>
            <a:r>
              <a:rPr lang="en-US" dirty="0"/>
              <a:t> </a:t>
            </a:r>
            <a:r>
              <a:rPr lang="en-US" dirty="0" err="1"/>
              <a:t>sobre</a:t>
            </a:r>
            <a:r>
              <a:rPr lang="en-US" dirty="0"/>
              <a:t> </a:t>
            </a:r>
            <a:r>
              <a:rPr lang="en-US" dirty="0" err="1"/>
              <a:t>instancias</a:t>
            </a:r>
            <a:r>
              <a:rPr lang="en-US" dirty="0"/>
              <a:t> </a:t>
            </a:r>
            <a:r>
              <a:rPr lang="en-US" dirty="0" err="1"/>
              <a:t>virtualizadas</a:t>
            </a:r>
            <a:r>
              <a:rPr lang="en-US" dirty="0"/>
              <a:t>, que se </a:t>
            </a:r>
            <a:r>
              <a:rPr lang="en-US" dirty="0" err="1"/>
              <a:t>pueden</a:t>
            </a:r>
            <a:r>
              <a:rPr lang="en-US" dirty="0"/>
              <a:t> </a:t>
            </a:r>
            <a:r>
              <a:rPr lang="en-US" dirty="0" err="1"/>
              <a:t>levantar</a:t>
            </a:r>
            <a:r>
              <a:rPr lang="en-US" dirty="0"/>
              <a:t> y </a:t>
            </a:r>
            <a:r>
              <a:rPr lang="en-US" dirty="0" err="1"/>
              <a:t>bajar</a:t>
            </a:r>
            <a:r>
              <a:rPr lang="en-US" dirty="0"/>
              <a:t> a </a:t>
            </a:r>
            <a:r>
              <a:rPr lang="en-US" dirty="0" err="1"/>
              <a:t>demanda</a:t>
            </a:r>
            <a:r>
              <a:rPr lang="en-US" dirty="0"/>
              <a:t> y de forma </a:t>
            </a:r>
            <a:r>
              <a:rPr lang="en-US" dirty="0" err="1"/>
              <a:t>automatizada</a:t>
            </a:r>
            <a:r>
              <a:rPr lang="en-US" dirty="0"/>
              <a:t>. </a:t>
            </a:r>
            <a:r>
              <a:rPr lang="en-US" dirty="0" err="1"/>
              <a:t>También</a:t>
            </a:r>
            <a:r>
              <a:rPr lang="en-US" dirty="0"/>
              <a:t> se </a:t>
            </a:r>
            <a:r>
              <a:rPr lang="en-US" dirty="0" err="1"/>
              <a:t>puede</a:t>
            </a:r>
            <a:r>
              <a:rPr lang="en-US" dirty="0"/>
              <a:t> </a:t>
            </a:r>
            <a:r>
              <a:rPr lang="en-US" dirty="0" err="1"/>
              <a:t>configurar</a:t>
            </a:r>
            <a:r>
              <a:rPr lang="en-US" dirty="0"/>
              <a:t> la </a:t>
            </a:r>
            <a:r>
              <a:rPr lang="en-US" dirty="0" err="1"/>
              <a:t>cantidad</a:t>
            </a:r>
            <a:r>
              <a:rPr lang="en-US" dirty="0"/>
              <a:t> de </a:t>
            </a:r>
            <a:r>
              <a:rPr lang="en-US" dirty="0" err="1"/>
              <a:t>hilos</a:t>
            </a:r>
            <a:r>
              <a:rPr lang="en-US" dirty="0"/>
              <a:t> </a:t>
            </a:r>
            <a:r>
              <a:rPr lang="en-US" dirty="0" err="1"/>
              <a:t>disponibles</a:t>
            </a:r>
            <a:r>
              <a:rPr lang="en-US" dirty="0"/>
              <a:t> para </a:t>
            </a:r>
            <a:r>
              <a:rPr lang="en-US" dirty="0" err="1"/>
              <a:t>cada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. 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ECE635A2-70B8-3EAB-6A18-952B02EBA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2050" name="Picture 2" descr="Server PNG transparent image download, size: 1952x2400px">
            <a:extLst>
              <a:ext uri="{FF2B5EF4-FFF2-40B4-BE49-F238E27FC236}">
                <a16:creationId xmlns:a16="http://schemas.microsoft.com/office/drawing/2014/main" id="{C1F9EEA8-F9B8-3612-A586-4E86A5975F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1499" y="489085"/>
            <a:ext cx="1620992" cy="1992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Server PNG transparent image download, size: 1952x2400px">
            <a:extLst>
              <a:ext uri="{FF2B5EF4-FFF2-40B4-BE49-F238E27FC236}">
                <a16:creationId xmlns:a16="http://schemas.microsoft.com/office/drawing/2014/main" id="{784470E8-C2D4-6D12-F8E7-7F317C8BEE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0949" y="489084"/>
            <a:ext cx="1620992" cy="1992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Server PNG transparent image download, size: 1952x2400px">
            <a:extLst>
              <a:ext uri="{FF2B5EF4-FFF2-40B4-BE49-F238E27FC236}">
                <a16:creationId xmlns:a16="http://schemas.microsoft.com/office/drawing/2014/main" id="{605DB50D-B472-DBCB-DE08-808B2FE25B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0399" y="494057"/>
            <a:ext cx="1620992" cy="1992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9FC6A4EC-C68E-2B21-9567-B72367FE08A5}"/>
              </a:ext>
            </a:extLst>
          </p:cNvPr>
          <p:cNvSpPr txBox="1">
            <a:spLocks/>
          </p:cNvSpPr>
          <p:nvPr/>
        </p:nvSpPr>
        <p:spPr>
          <a:xfrm>
            <a:off x="10806795" y="1295601"/>
            <a:ext cx="554107" cy="37976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5715163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2318" y="268360"/>
            <a:ext cx="7288282" cy="2121177"/>
          </a:xfrm>
        </p:spPr>
        <p:txBody>
          <a:bodyPr/>
          <a:lstStyle/>
          <a:p>
            <a:r>
              <a:rPr lang="en-US" dirty="0"/>
              <a:t>La </a:t>
            </a:r>
            <a:r>
              <a:rPr lang="en-US" dirty="0" err="1"/>
              <a:t>problemática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22388" y="2763078"/>
            <a:ext cx="7288212" cy="3407051"/>
          </a:xfrm>
        </p:spPr>
        <p:txBody>
          <a:bodyPr>
            <a:normAutofit/>
          </a:bodyPr>
          <a:lstStyle/>
          <a:p>
            <a:r>
              <a:rPr lang="en-US" dirty="0" err="1"/>
              <a:t>Dinámica</a:t>
            </a:r>
            <a:r>
              <a:rPr lang="en-US" dirty="0"/>
              <a:t> de </a:t>
            </a:r>
            <a:r>
              <a:rPr lang="en-US" dirty="0" err="1"/>
              <a:t>funcionamiento</a:t>
            </a:r>
            <a:endParaRPr lang="en-US" dirty="0"/>
          </a:p>
          <a:p>
            <a:pPr lvl="1"/>
            <a:r>
              <a:rPr lang="en-US" dirty="0"/>
              <a:t>Al </a:t>
            </a:r>
            <a:r>
              <a:rPr lang="en-US" dirty="0" err="1"/>
              <a:t>recibir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petición</a:t>
            </a:r>
            <a:r>
              <a:rPr lang="en-US" dirty="0"/>
              <a:t>, </a:t>
            </a:r>
            <a:r>
              <a:rPr lang="en-US" b="1" dirty="0"/>
              <a:t>la </a:t>
            </a:r>
            <a:r>
              <a:rPr lang="en-US" b="1" dirty="0" err="1"/>
              <a:t>instancia</a:t>
            </a:r>
            <a:r>
              <a:rPr lang="en-US" b="1" dirty="0"/>
              <a:t> con </a:t>
            </a:r>
            <a:r>
              <a:rPr lang="en-US" b="1" dirty="0" err="1"/>
              <a:t>menos</a:t>
            </a:r>
            <a:r>
              <a:rPr lang="en-US" b="1" dirty="0"/>
              <a:t> </a:t>
            </a:r>
            <a:r>
              <a:rPr lang="en-US" b="1" dirty="0" err="1"/>
              <a:t>hilos</a:t>
            </a:r>
            <a:r>
              <a:rPr lang="en-US" b="1" dirty="0"/>
              <a:t> </a:t>
            </a:r>
            <a:r>
              <a:rPr lang="en-US" b="1" dirty="0" err="1"/>
              <a:t>ocupados</a:t>
            </a:r>
            <a:r>
              <a:rPr lang="en-US" b="1" dirty="0"/>
              <a:t> </a:t>
            </a:r>
            <a:r>
              <a:rPr lang="en-US" b="1" dirty="0" err="1"/>
              <a:t>será</a:t>
            </a:r>
            <a:r>
              <a:rPr lang="en-US" b="1" dirty="0"/>
              <a:t> la </a:t>
            </a:r>
            <a:r>
              <a:rPr lang="en-US" b="1" dirty="0" err="1"/>
              <a:t>encargada</a:t>
            </a:r>
            <a:r>
              <a:rPr lang="en-US" b="1" dirty="0"/>
              <a:t> de </a:t>
            </a:r>
            <a:r>
              <a:rPr lang="en-US" b="1" dirty="0" err="1"/>
              <a:t>atenderla</a:t>
            </a:r>
            <a:r>
              <a:rPr lang="en-US" b="1" dirty="0"/>
              <a:t> </a:t>
            </a:r>
            <a:r>
              <a:rPr lang="en-US" dirty="0"/>
              <a:t>(</a:t>
            </a:r>
            <a:r>
              <a:rPr lang="en-US" dirty="0" err="1"/>
              <a:t>balanceo</a:t>
            </a:r>
            <a:r>
              <a:rPr lang="en-US" dirty="0"/>
              <a:t> de carga).</a:t>
            </a:r>
          </a:p>
          <a:p>
            <a:pPr lvl="1"/>
            <a:r>
              <a:rPr lang="es-ES" dirty="0"/>
              <a:t>Si una de las instancias llega a una ocupación del </a:t>
            </a:r>
            <a:r>
              <a:rPr lang="es-ES" b="1" dirty="0"/>
              <a:t>50% de sus hilos disponibles</a:t>
            </a:r>
            <a:r>
              <a:rPr lang="es-ES" dirty="0"/>
              <a:t>, una nueva instancia se inicializa.</a:t>
            </a:r>
          </a:p>
          <a:p>
            <a:pPr lvl="1"/>
            <a:r>
              <a:rPr lang="es-ES" dirty="0"/>
              <a:t>Si en el momento de llegar una petición, </a:t>
            </a:r>
            <a:r>
              <a:rPr lang="es-ES" b="1" dirty="0"/>
              <a:t>todos los hilos </a:t>
            </a:r>
            <a:r>
              <a:rPr lang="es-ES" dirty="0"/>
              <a:t>de todas las instancias se encuentran ocupados, </a:t>
            </a:r>
            <a:r>
              <a:rPr lang="es-ES" b="1" dirty="0"/>
              <a:t>se esperará </a:t>
            </a:r>
            <a:r>
              <a:rPr lang="es-ES" dirty="0"/>
              <a:t>a que se libere alguno para poder atenderla.</a:t>
            </a:r>
          </a:p>
          <a:p>
            <a:pPr lvl="1"/>
            <a:r>
              <a:rPr lang="es-ES" dirty="0"/>
              <a:t>Para el usuario este tiempo de espera forma parte del tiempo de respuesta total. </a:t>
            </a:r>
            <a:r>
              <a:rPr lang="es-ES" b="1" dirty="0"/>
              <a:t>Tiempo de respuesta = espera + </a:t>
            </a:r>
            <a:r>
              <a:rPr lang="es-ES" b="1" dirty="0" err="1"/>
              <a:t>atenci</a:t>
            </a:r>
            <a:r>
              <a:rPr lang="es-AR" b="1" dirty="0" err="1"/>
              <a:t>ón</a:t>
            </a:r>
            <a:r>
              <a:rPr lang="es-AR" dirty="0"/>
              <a:t>.</a:t>
            </a:r>
            <a:endParaRPr lang="es-E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ECE635A2-70B8-3EAB-6A18-952B02EBA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3074" name="Picture 2" descr="Qué es un balanceador de carga?. Artículo básico sobre Balanceadores de… |  by Diego Esteban C 🧢 | Medium">
            <a:extLst>
              <a:ext uri="{FF2B5EF4-FFF2-40B4-BE49-F238E27FC236}">
                <a16:creationId xmlns:a16="http://schemas.microsoft.com/office/drawing/2014/main" id="{03C461E3-B0BF-C646-EA23-C0573B48EB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8478" y="136526"/>
            <a:ext cx="6024244" cy="2917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18918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7D9B3-B64F-656A-0D99-161A6C0F5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1120" y="558801"/>
            <a:ext cx="9953308" cy="1780860"/>
          </a:xfrm>
        </p:spPr>
        <p:txBody>
          <a:bodyPr/>
          <a:lstStyle/>
          <a:p>
            <a:r>
              <a:rPr lang="en-US" dirty="0"/>
              <a:t>METODOLOGÍA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7E5B6E40-3A7D-ACF7-AA38-25977D322D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41120" y="2960877"/>
            <a:ext cx="2722880" cy="351284"/>
          </a:xfrm>
        </p:spPr>
        <p:txBody>
          <a:bodyPr/>
          <a:lstStyle/>
          <a:p>
            <a:r>
              <a:rPr lang="es-AR" dirty="0"/>
              <a:t>Técnicas utilizadas</a:t>
            </a:r>
            <a:endParaRPr lang="en-US" dirty="0"/>
          </a:p>
        </p:txBody>
      </p:sp>
      <p:sp>
        <p:nvSpPr>
          <p:cNvPr id="36" name="Content Placeholder 35">
            <a:extLst>
              <a:ext uri="{FF2B5EF4-FFF2-40B4-BE49-F238E27FC236}">
                <a16:creationId xmlns:a16="http://schemas.microsoft.com/office/drawing/2014/main" id="{E71298F0-74F1-FECA-0F02-495F9A2EBA7B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1341120" y="3392035"/>
            <a:ext cx="2722880" cy="2907164"/>
          </a:xfrm>
        </p:spPr>
        <p:txBody>
          <a:bodyPr>
            <a:normAutofit fontScale="92500" lnSpcReduction="10000"/>
          </a:bodyPr>
          <a:lstStyle/>
          <a:p>
            <a:r>
              <a:rPr lang="en-US" dirty="0" err="1"/>
              <a:t>Metodología</a:t>
            </a:r>
            <a:r>
              <a:rPr lang="en-US" dirty="0"/>
              <a:t> de </a:t>
            </a:r>
            <a:r>
              <a:rPr lang="en-US" dirty="0" err="1"/>
              <a:t>simulación</a:t>
            </a:r>
            <a:r>
              <a:rPr lang="en-US" dirty="0"/>
              <a:t> </a:t>
            </a:r>
            <a:r>
              <a:rPr lang="en-US" dirty="0" err="1"/>
              <a:t>evento</a:t>
            </a:r>
            <a:r>
              <a:rPr lang="en-US" dirty="0"/>
              <a:t> a </a:t>
            </a:r>
            <a:r>
              <a:rPr lang="en-US" dirty="0" err="1"/>
              <a:t>evento</a:t>
            </a:r>
            <a:r>
              <a:rPr lang="en-US" dirty="0"/>
              <a:t>.</a:t>
            </a:r>
          </a:p>
          <a:p>
            <a:r>
              <a:rPr lang="en-US" dirty="0"/>
              <a:t>Generación de variables </a:t>
            </a:r>
            <a:r>
              <a:rPr lang="en-US" dirty="0" err="1"/>
              <a:t>aleatorias</a:t>
            </a:r>
            <a:r>
              <a:rPr lang="en-US" dirty="0"/>
              <a:t> </a:t>
            </a:r>
            <a:r>
              <a:rPr lang="en-US" dirty="0" err="1"/>
              <a:t>mediante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método</a:t>
            </a:r>
            <a:r>
              <a:rPr lang="en-US" dirty="0"/>
              <a:t> de la </a:t>
            </a:r>
            <a:r>
              <a:rPr lang="en-US" dirty="0" err="1"/>
              <a:t>inversa</a:t>
            </a:r>
            <a:r>
              <a:rPr lang="en-US" dirty="0"/>
              <a:t>.</a:t>
            </a:r>
          </a:p>
          <a:p>
            <a:r>
              <a:rPr lang="en-US" dirty="0" err="1"/>
              <a:t>Metodología</a:t>
            </a:r>
            <a:r>
              <a:rPr lang="en-US" dirty="0"/>
              <a:t> de </a:t>
            </a:r>
            <a:r>
              <a:rPr lang="en-US" dirty="0" err="1"/>
              <a:t>modelado</a:t>
            </a:r>
            <a:r>
              <a:rPr lang="en-US" dirty="0"/>
              <a:t> de </a:t>
            </a:r>
            <a:r>
              <a:rPr lang="en-US" dirty="0" err="1"/>
              <a:t>sistemas</a:t>
            </a:r>
            <a:r>
              <a:rPr lang="en-US" dirty="0"/>
              <a:t> de </a:t>
            </a:r>
            <a:r>
              <a:rPr lang="en-US" dirty="0" err="1"/>
              <a:t>tiempo</a:t>
            </a:r>
            <a:r>
              <a:rPr lang="en-US" dirty="0"/>
              <a:t> </a:t>
            </a:r>
            <a:r>
              <a:rPr lang="en-US" dirty="0" err="1"/>
              <a:t>comprometido</a:t>
            </a:r>
            <a:r>
              <a:rPr lang="en-US" dirty="0"/>
              <a:t>.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A536BD54-EFA1-25A2-9F04-4F22C36E2A5D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4754881" y="2960877"/>
            <a:ext cx="5516880" cy="351284"/>
          </a:xfrm>
        </p:spPr>
        <p:txBody>
          <a:bodyPr/>
          <a:lstStyle/>
          <a:p>
            <a:r>
              <a:rPr lang="en-US" dirty="0" err="1"/>
              <a:t>Tecnologías</a:t>
            </a:r>
            <a:r>
              <a:rPr lang="en-US" dirty="0"/>
              <a:t> </a:t>
            </a:r>
            <a:r>
              <a:rPr lang="en-US" dirty="0" err="1"/>
              <a:t>utilizadas</a:t>
            </a:r>
            <a:endParaRPr lang="en-US" dirty="0"/>
          </a:p>
          <a:p>
            <a:endParaRPr lang="en-US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5112969F-EB84-49D5-7100-1FB28870FB30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4754881" y="3324859"/>
            <a:ext cx="2474594" cy="2028191"/>
          </a:xfrm>
        </p:spPr>
        <p:txBody>
          <a:bodyPr>
            <a:normAutofit/>
          </a:bodyPr>
          <a:lstStyle/>
          <a:p>
            <a:pPr lvl="1"/>
            <a:r>
              <a:rPr lang="en-US" dirty="0"/>
              <a:t>Python</a:t>
            </a:r>
          </a:p>
          <a:p>
            <a:pPr lvl="1"/>
            <a:r>
              <a:rPr lang="en-US" dirty="0"/>
              <a:t>Pandas</a:t>
            </a:r>
          </a:p>
          <a:p>
            <a:pPr lvl="1"/>
            <a:r>
              <a:rPr lang="en-US" dirty="0" err="1"/>
              <a:t>Scipy</a:t>
            </a:r>
            <a:endParaRPr lang="en-US" dirty="0"/>
          </a:p>
          <a:p>
            <a:pPr lvl="1"/>
            <a:r>
              <a:rPr lang="en-US" dirty="0"/>
              <a:t>Matplotlib</a:t>
            </a:r>
          </a:p>
          <a:p>
            <a:pPr lvl="1"/>
            <a:r>
              <a:rPr lang="en-US" dirty="0"/>
              <a:t>Fitter</a:t>
            </a:r>
          </a:p>
        </p:txBody>
      </p:sp>
      <p:sp>
        <p:nvSpPr>
          <p:cNvPr id="68" name="Slide Number Placeholder 67">
            <a:extLst>
              <a:ext uri="{FF2B5EF4-FFF2-40B4-BE49-F238E27FC236}">
                <a16:creationId xmlns:a16="http://schemas.microsoft.com/office/drawing/2014/main" id="{AA0ACADD-CC4E-851C-DA07-C22DB97FA23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CE01F121-173A-CAAC-935F-18EA6BDBDA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5783" y="1069345"/>
            <a:ext cx="1788127" cy="1788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SciPy - NumFOCUS">
            <a:extLst>
              <a:ext uri="{FF2B5EF4-FFF2-40B4-BE49-F238E27FC236}">
                <a16:creationId xmlns:a16="http://schemas.microsoft.com/office/drawing/2014/main" id="{02BF9CBD-5525-3D3D-1696-F380F7AF34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7053" y="2877234"/>
            <a:ext cx="1545589" cy="1545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Matplotlib">
            <a:extLst>
              <a:ext uri="{FF2B5EF4-FFF2-40B4-BE49-F238E27FC236}">
                <a16:creationId xmlns:a16="http://schemas.microsoft.com/office/drawing/2014/main" id="{4589E4CD-0FDD-09EB-81DD-8E6C3CF1BC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7346" y="4526228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69298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8DBD1-DB29-D44F-FD5A-3071BB37EF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1350" y="487018"/>
            <a:ext cx="4179570" cy="3377354"/>
          </a:xfrm>
        </p:spPr>
        <p:txBody>
          <a:bodyPr/>
          <a:lstStyle/>
          <a:p>
            <a:r>
              <a:rPr lang="en-US" dirty="0"/>
              <a:t>DESARROLLO</a:t>
            </a:r>
          </a:p>
        </p:txBody>
      </p:sp>
    </p:spTree>
    <p:extLst>
      <p:ext uri="{BB962C8B-B14F-4D97-AF65-F5344CB8AC3E}">
        <p14:creationId xmlns:p14="http://schemas.microsoft.com/office/powerpoint/2010/main" val="6087961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9468" y="533400"/>
            <a:ext cx="2382907" cy="836962"/>
          </a:xfrm>
        </p:spPr>
        <p:txBody>
          <a:bodyPr/>
          <a:lstStyle/>
          <a:p>
            <a:r>
              <a:rPr lang="en-US" dirty="0" err="1"/>
              <a:t>vARIABLES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008312" y="1877253"/>
            <a:ext cx="7650787" cy="3407051"/>
          </a:xfrm>
        </p:spPr>
        <p:txBody>
          <a:bodyPr>
            <a:normAutofit fontScale="92500" lnSpcReduction="10000"/>
          </a:bodyPr>
          <a:lstStyle/>
          <a:p>
            <a:r>
              <a:rPr lang="en-US" sz="2400" u="sng" dirty="0" err="1"/>
              <a:t>Exógenas</a:t>
            </a:r>
            <a:endParaRPr lang="en-US" sz="2400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Datos:</a:t>
            </a:r>
          </a:p>
          <a:p>
            <a:pPr marL="569214" lvl="1"/>
            <a:r>
              <a:rPr lang="en-US" sz="2400" dirty="0" err="1"/>
              <a:t>Intervalo</a:t>
            </a:r>
            <a:r>
              <a:rPr lang="en-US" sz="2400" dirty="0"/>
              <a:t> entre </a:t>
            </a:r>
            <a:r>
              <a:rPr lang="en-US" sz="2400" dirty="0" err="1"/>
              <a:t>arribos</a:t>
            </a:r>
            <a:r>
              <a:rPr lang="en-US" sz="2400" dirty="0"/>
              <a:t> (IA) </a:t>
            </a:r>
            <a:r>
              <a:rPr lang="en-US" sz="2400" dirty="0" err="1"/>
              <a:t>en</a:t>
            </a:r>
            <a:r>
              <a:rPr lang="en-US" sz="2400" dirty="0"/>
              <a:t> </a:t>
            </a:r>
            <a:r>
              <a:rPr lang="en-US" sz="2400" dirty="0" err="1"/>
              <a:t>milisegundos</a:t>
            </a:r>
            <a:endParaRPr lang="en-US" sz="2400" dirty="0"/>
          </a:p>
          <a:p>
            <a:pPr marL="569214" lvl="1"/>
            <a:r>
              <a:rPr lang="en-US" sz="2400" dirty="0" err="1"/>
              <a:t>Tiempo</a:t>
            </a:r>
            <a:r>
              <a:rPr lang="en-US" sz="2400" dirty="0"/>
              <a:t> de </a:t>
            </a:r>
            <a:r>
              <a:rPr lang="en-US" sz="2400" dirty="0" err="1"/>
              <a:t>atención</a:t>
            </a:r>
            <a:r>
              <a:rPr lang="en-US" sz="2400" dirty="0"/>
              <a:t> (TA) </a:t>
            </a:r>
            <a:r>
              <a:rPr lang="en-US" sz="2400" dirty="0" err="1"/>
              <a:t>en</a:t>
            </a:r>
            <a:r>
              <a:rPr lang="en-US" sz="2400" dirty="0"/>
              <a:t> </a:t>
            </a:r>
            <a:r>
              <a:rPr lang="en-US" sz="2400" dirty="0" err="1"/>
              <a:t>milisegundos</a:t>
            </a:r>
            <a:endParaRPr lang="en-US" sz="2400" dirty="0"/>
          </a:p>
          <a:p>
            <a:pPr lvl="1"/>
            <a:r>
              <a:rPr lang="en-US" sz="2400" b="1" dirty="0"/>
              <a:t>Variables de control:</a:t>
            </a:r>
          </a:p>
          <a:p>
            <a:pPr lvl="2"/>
            <a:r>
              <a:rPr lang="en-US" sz="2400" dirty="0" err="1"/>
              <a:t>Cantidad</a:t>
            </a:r>
            <a:r>
              <a:rPr lang="en-US" sz="2400" dirty="0"/>
              <a:t> </a:t>
            </a:r>
            <a:r>
              <a:rPr lang="en-US" sz="2400" dirty="0" err="1"/>
              <a:t>máxima</a:t>
            </a:r>
            <a:r>
              <a:rPr lang="en-US" sz="2400" dirty="0"/>
              <a:t> de </a:t>
            </a:r>
            <a:r>
              <a:rPr lang="en-US" sz="2400" dirty="0" err="1"/>
              <a:t>instancias</a:t>
            </a:r>
            <a:r>
              <a:rPr lang="en-US" sz="2400" dirty="0"/>
              <a:t> (</a:t>
            </a:r>
            <a:r>
              <a:rPr lang="en-US" sz="2400" dirty="0" err="1"/>
              <a:t>CImax</a:t>
            </a:r>
            <a:r>
              <a:rPr lang="en-US" sz="2400" dirty="0"/>
              <a:t>)</a:t>
            </a:r>
          </a:p>
          <a:p>
            <a:pPr lvl="2"/>
            <a:r>
              <a:rPr lang="en-US" sz="2400" dirty="0" err="1"/>
              <a:t>Cantidad</a:t>
            </a:r>
            <a:r>
              <a:rPr lang="en-US" sz="2400" dirty="0"/>
              <a:t> minima de </a:t>
            </a:r>
            <a:r>
              <a:rPr lang="en-US" sz="2400" dirty="0" err="1"/>
              <a:t>instancias</a:t>
            </a:r>
            <a:r>
              <a:rPr lang="en-US" sz="2400" dirty="0"/>
              <a:t> (</a:t>
            </a:r>
            <a:r>
              <a:rPr lang="en-US" sz="2400" dirty="0" err="1"/>
              <a:t>Cimin</a:t>
            </a:r>
            <a:r>
              <a:rPr lang="en-US" sz="2400" dirty="0"/>
              <a:t>)</a:t>
            </a:r>
          </a:p>
          <a:p>
            <a:pPr lvl="2"/>
            <a:r>
              <a:rPr lang="en-US" sz="2400" dirty="0" err="1"/>
              <a:t>Cantidad</a:t>
            </a:r>
            <a:r>
              <a:rPr lang="en-US" sz="2400" dirty="0"/>
              <a:t> de </a:t>
            </a:r>
            <a:r>
              <a:rPr lang="en-US" sz="2400" dirty="0" err="1"/>
              <a:t>hilos</a:t>
            </a:r>
            <a:r>
              <a:rPr lang="en-US" sz="2400" dirty="0"/>
              <a:t> </a:t>
            </a:r>
            <a:r>
              <a:rPr lang="en-US" sz="2400" dirty="0" err="1"/>
              <a:t>por</a:t>
            </a:r>
            <a:r>
              <a:rPr lang="en-US" sz="2400" dirty="0"/>
              <a:t> </a:t>
            </a:r>
            <a:r>
              <a:rPr lang="en-US" sz="2400" dirty="0" err="1"/>
              <a:t>instancia</a:t>
            </a:r>
            <a:r>
              <a:rPr lang="en-US" sz="2400" dirty="0"/>
              <a:t> (CH)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ECE635A2-70B8-3EAB-6A18-952B02EBA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95234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9468" y="533400"/>
            <a:ext cx="2382907" cy="836962"/>
          </a:xfrm>
        </p:spPr>
        <p:txBody>
          <a:bodyPr/>
          <a:lstStyle/>
          <a:p>
            <a:r>
              <a:rPr lang="en-US" dirty="0" err="1"/>
              <a:t>vARIABLES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570921" y="1924878"/>
            <a:ext cx="7650787" cy="3407051"/>
          </a:xfrm>
        </p:spPr>
        <p:txBody>
          <a:bodyPr>
            <a:normAutofit fontScale="85000" lnSpcReduction="10000"/>
          </a:bodyPr>
          <a:lstStyle/>
          <a:p>
            <a:r>
              <a:rPr lang="en-US" sz="2400" u="sng" dirty="0" err="1"/>
              <a:t>Endógenas</a:t>
            </a:r>
            <a:endParaRPr lang="en-US" sz="2400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Estado:</a:t>
            </a:r>
          </a:p>
          <a:p>
            <a:pPr marL="569214" lvl="1"/>
            <a:r>
              <a:rPr lang="en-US" sz="2400" dirty="0" err="1"/>
              <a:t>Tiempo</a:t>
            </a:r>
            <a:r>
              <a:rPr lang="en-US" sz="2400" dirty="0"/>
              <a:t> </a:t>
            </a:r>
            <a:r>
              <a:rPr lang="en-US" sz="2400" dirty="0" err="1"/>
              <a:t>comprometido</a:t>
            </a:r>
            <a:r>
              <a:rPr lang="en-US" sz="2400" dirty="0"/>
              <a:t> </a:t>
            </a:r>
            <a:r>
              <a:rPr lang="en-US" sz="2400" dirty="0" err="1"/>
              <a:t>por</a:t>
            </a:r>
            <a:r>
              <a:rPr lang="en-US" sz="2400" dirty="0"/>
              <a:t> </a:t>
            </a:r>
            <a:r>
              <a:rPr lang="en-US" sz="2400" dirty="0" err="1"/>
              <a:t>cada</a:t>
            </a:r>
            <a:r>
              <a:rPr lang="en-US" sz="2400" dirty="0"/>
              <a:t> </a:t>
            </a:r>
            <a:r>
              <a:rPr lang="en-US" sz="2400" dirty="0" err="1"/>
              <a:t>hilo</a:t>
            </a:r>
            <a:r>
              <a:rPr lang="en-US" sz="2400" dirty="0"/>
              <a:t>, </a:t>
            </a:r>
            <a:r>
              <a:rPr lang="en-US" sz="2400" dirty="0" err="1"/>
              <a:t>por</a:t>
            </a:r>
            <a:r>
              <a:rPr lang="en-US" sz="2400" dirty="0"/>
              <a:t> </a:t>
            </a:r>
            <a:r>
              <a:rPr lang="en-US" sz="2400" dirty="0" err="1"/>
              <a:t>cada</a:t>
            </a:r>
            <a:r>
              <a:rPr lang="en-US" sz="2400" dirty="0"/>
              <a:t> </a:t>
            </a:r>
            <a:r>
              <a:rPr lang="en-US" sz="2400" dirty="0" err="1"/>
              <a:t>instancia</a:t>
            </a:r>
            <a:r>
              <a:rPr lang="en-US" sz="2400" dirty="0"/>
              <a:t> TC(</a:t>
            </a:r>
            <a:r>
              <a:rPr lang="en-US" sz="2400" dirty="0" err="1"/>
              <a:t>i,j</a:t>
            </a:r>
            <a:r>
              <a:rPr lang="en-US" sz="2400" dirty="0"/>
              <a:t>). </a:t>
            </a:r>
            <a:r>
              <a:rPr lang="en-US" sz="2400" dirty="0" err="1"/>
              <a:t>Ej</a:t>
            </a:r>
            <a:r>
              <a:rPr lang="en-US" sz="2400" dirty="0"/>
              <a:t>. TC(2,3) es </a:t>
            </a:r>
            <a:r>
              <a:rPr lang="en-US" sz="2400" dirty="0" err="1"/>
              <a:t>el</a:t>
            </a:r>
            <a:r>
              <a:rPr lang="en-US" sz="2400" dirty="0"/>
              <a:t> </a:t>
            </a:r>
            <a:r>
              <a:rPr lang="en-US" sz="2400" dirty="0" err="1"/>
              <a:t>hilo</a:t>
            </a:r>
            <a:r>
              <a:rPr lang="en-US" sz="2400" dirty="0"/>
              <a:t> 3 de la </a:t>
            </a:r>
            <a:r>
              <a:rPr lang="en-US" sz="2400" dirty="0" err="1"/>
              <a:t>instancia</a:t>
            </a:r>
            <a:r>
              <a:rPr lang="en-US" sz="2400" dirty="0"/>
              <a:t> 2.</a:t>
            </a:r>
          </a:p>
          <a:p>
            <a:pPr lvl="1"/>
            <a:r>
              <a:rPr lang="en-US" sz="2400" b="1" dirty="0" err="1"/>
              <a:t>Resultados</a:t>
            </a:r>
            <a:r>
              <a:rPr lang="en-US" sz="2400" b="1" dirty="0"/>
              <a:t>:</a:t>
            </a:r>
          </a:p>
          <a:p>
            <a:pPr lvl="2"/>
            <a:r>
              <a:rPr lang="en-US" sz="2400" dirty="0" err="1"/>
              <a:t>Tiempo</a:t>
            </a:r>
            <a:r>
              <a:rPr lang="en-US" sz="2400" dirty="0"/>
              <a:t> de </a:t>
            </a:r>
            <a:r>
              <a:rPr lang="en-US" sz="2400" dirty="0" err="1"/>
              <a:t>respuesta</a:t>
            </a:r>
            <a:r>
              <a:rPr lang="en-US" sz="2400" dirty="0"/>
              <a:t> </a:t>
            </a:r>
            <a:r>
              <a:rPr lang="en-US" sz="2400" dirty="0" err="1"/>
              <a:t>promedio</a:t>
            </a:r>
            <a:r>
              <a:rPr lang="en-US" sz="2400" dirty="0"/>
              <a:t> (TRP).</a:t>
            </a:r>
          </a:p>
          <a:p>
            <a:pPr lvl="2"/>
            <a:r>
              <a:rPr lang="en-US" sz="2400" dirty="0" err="1"/>
              <a:t>Cantidad</a:t>
            </a:r>
            <a:r>
              <a:rPr lang="en-US" sz="2400" dirty="0"/>
              <a:t> m[</a:t>
            </a:r>
            <a:r>
              <a:rPr lang="en-US" sz="2400" dirty="0" err="1"/>
              <a:t>axima</a:t>
            </a:r>
            <a:r>
              <a:rPr lang="en-US" sz="2400" dirty="0"/>
              <a:t> de </a:t>
            </a:r>
            <a:r>
              <a:rPr lang="en-US" sz="2400" dirty="0" err="1"/>
              <a:t>instancias</a:t>
            </a:r>
            <a:r>
              <a:rPr lang="en-US" sz="2400" dirty="0"/>
              <a:t> </a:t>
            </a:r>
            <a:r>
              <a:rPr lang="en-US" sz="2400" dirty="0" err="1"/>
              <a:t>levantadas</a:t>
            </a:r>
            <a:r>
              <a:rPr lang="en-US" sz="2400" dirty="0"/>
              <a:t> (</a:t>
            </a:r>
            <a:r>
              <a:rPr lang="en-US" sz="2400" dirty="0" err="1"/>
              <a:t>CILmax</a:t>
            </a:r>
            <a:r>
              <a:rPr lang="en-US" sz="2400" dirty="0"/>
              <a:t>).</a:t>
            </a:r>
          </a:p>
          <a:p>
            <a:pPr lvl="2"/>
            <a:r>
              <a:rPr lang="en-US" sz="2400" dirty="0" err="1"/>
              <a:t>Porcentaje</a:t>
            </a:r>
            <a:r>
              <a:rPr lang="en-US" sz="2400" dirty="0"/>
              <a:t> de solicitudes que </a:t>
            </a:r>
            <a:r>
              <a:rPr lang="en-US" sz="2400" dirty="0" err="1"/>
              <a:t>esperaron</a:t>
            </a:r>
            <a:r>
              <a:rPr lang="en-US" sz="2400" dirty="0"/>
              <a:t> (PTE).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ECE635A2-70B8-3EAB-6A18-952B02EBA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35055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9468" y="533400"/>
            <a:ext cx="2944882" cy="828675"/>
          </a:xfrm>
        </p:spPr>
        <p:txBody>
          <a:bodyPr>
            <a:normAutofit fontScale="90000"/>
          </a:bodyPr>
          <a:lstStyle/>
          <a:p>
            <a:r>
              <a:rPr lang="es-AR" dirty="0"/>
              <a:t>Distribución de los datos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867652" y="533400"/>
            <a:ext cx="3201229" cy="484947"/>
          </a:xfrm>
        </p:spPr>
        <p:txBody>
          <a:bodyPr>
            <a:normAutofit fontScale="92500"/>
          </a:bodyPr>
          <a:lstStyle/>
          <a:p>
            <a:r>
              <a:rPr lang="en-US" sz="2400" b="0" dirty="0" err="1"/>
              <a:t>Intervalo</a:t>
            </a:r>
            <a:r>
              <a:rPr lang="en-US" sz="2400" b="0" dirty="0"/>
              <a:t> entre </a:t>
            </a:r>
            <a:r>
              <a:rPr lang="en-US" sz="2400" b="0" dirty="0" err="1"/>
              <a:t>arribos</a:t>
            </a:r>
            <a:endParaRPr lang="en-US" sz="2400" b="0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ECE635A2-70B8-3EAB-6A18-952B02EBA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9133CC-9060-85C0-9BCA-9F1BE4B67A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959" y="1614191"/>
            <a:ext cx="2152950" cy="4239217"/>
          </a:xfrm>
          <a:prstGeom prst="rect">
            <a:avLst/>
          </a:prstGeom>
        </p:spPr>
      </p:pic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7E53B54E-AC36-2D8B-7F49-BE2861497908}"/>
              </a:ext>
            </a:extLst>
          </p:cNvPr>
          <p:cNvSpPr txBox="1">
            <a:spLocks/>
          </p:cNvSpPr>
          <p:nvPr/>
        </p:nvSpPr>
        <p:spPr>
          <a:xfrm>
            <a:off x="1554543" y="1129244"/>
            <a:ext cx="441782" cy="4849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83464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66928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9536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AR" sz="2400" b="0" dirty="0"/>
              <a:t>…</a:t>
            </a:r>
            <a:endParaRPr lang="en-US" sz="2400" b="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A170612-56DB-E3EA-2B9C-7BD1159FDC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7785" y="1614191"/>
            <a:ext cx="5420481" cy="4315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432386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ustom" id="{F85C13B5-8B75-4CB8-BA5E-9CAC0747196D}" vid="{617487EE-AB70-4C55-8A81-E6744CC4A2C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9168DCE-134F-4610-A6AA-88CEBE8D71D2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CABF691C-888B-4061-8A6F-D5CE84A0254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EDE3176-A15D-46A3-BDDB-64A0D736322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{AEC8812F-1367-4197-BCC6-E66B4738B1C7}tf67328976_win32</Template>
  <TotalTime>86</TotalTime>
  <Words>685</Words>
  <Application>Microsoft Office PowerPoint</Application>
  <PresentationFormat>Widescreen</PresentationFormat>
  <Paragraphs>156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Calibri</vt:lpstr>
      <vt:lpstr>Tenorite</vt:lpstr>
      <vt:lpstr>Custom</vt:lpstr>
      <vt:lpstr>Determinación de recursos requeridos para un servidor de aplicación web</vt:lpstr>
      <vt:lpstr>AGENDA</vt:lpstr>
      <vt:lpstr>La problemática</vt:lpstr>
      <vt:lpstr>La problemática</vt:lpstr>
      <vt:lpstr>METODOLOGÍA</vt:lpstr>
      <vt:lpstr>DESARROLLO</vt:lpstr>
      <vt:lpstr>vARIABLES</vt:lpstr>
      <vt:lpstr>vARIABLES</vt:lpstr>
      <vt:lpstr>Distribución de los datos</vt:lpstr>
      <vt:lpstr>Distribución de los datos</vt:lpstr>
      <vt:lpstr>Función de distribución de probabilidad</vt:lpstr>
      <vt:lpstr>Distribución de los datos</vt:lpstr>
      <vt:lpstr>Distribución de los datos</vt:lpstr>
      <vt:lpstr>TABLA DE EVENTOS FUTUROS</vt:lpstr>
      <vt:lpstr>PowerPoint Presentation</vt:lpstr>
      <vt:lpstr>PowerPoint Presentation</vt:lpstr>
      <vt:lpstr>PowerPoint Presentation</vt:lpstr>
      <vt:lpstr>PowerPoint Presentation</vt:lpstr>
      <vt:lpstr>Escenarios</vt:lpstr>
      <vt:lpstr>resultados</vt:lpstr>
      <vt:lpstr>resultados</vt:lpstr>
      <vt:lpstr>resultados</vt:lpstr>
      <vt:lpstr>MUCHAS GRACIAS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Juan Pablo Castiglione</dc:creator>
  <cp:lastModifiedBy>Juan Pablo Castiglione</cp:lastModifiedBy>
  <cp:revision>1</cp:revision>
  <dcterms:created xsi:type="dcterms:W3CDTF">2024-10-01T04:37:51Z</dcterms:created>
  <dcterms:modified xsi:type="dcterms:W3CDTF">2024-10-01T06:04:42Z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